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6"/>
  </p:notesMasterIdLst>
  <p:handoutMasterIdLst>
    <p:handoutMasterId r:id="rId27"/>
  </p:handoutMasterIdLst>
  <p:sldIdLst>
    <p:sldId id="258" r:id="rId2"/>
    <p:sldId id="275" r:id="rId3"/>
    <p:sldId id="276" r:id="rId4"/>
    <p:sldId id="280" r:id="rId5"/>
    <p:sldId id="277" r:id="rId6"/>
    <p:sldId id="278" r:id="rId7"/>
    <p:sldId id="279" r:id="rId8"/>
    <p:sldId id="286" r:id="rId9"/>
    <p:sldId id="287" r:id="rId10"/>
    <p:sldId id="288" r:id="rId11"/>
    <p:sldId id="289" r:id="rId12"/>
    <p:sldId id="284" r:id="rId13"/>
    <p:sldId id="301" r:id="rId14"/>
    <p:sldId id="285" r:id="rId15"/>
    <p:sldId id="297" r:id="rId16"/>
    <p:sldId id="291" r:id="rId17"/>
    <p:sldId id="298" r:id="rId18"/>
    <p:sldId id="290" r:id="rId19"/>
    <p:sldId id="300" r:id="rId20"/>
    <p:sldId id="302" r:id="rId21"/>
    <p:sldId id="299" r:id="rId22"/>
    <p:sldId id="292" r:id="rId23"/>
    <p:sldId id="295" r:id="rId24"/>
    <p:sldId id="2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74506" autoAdjust="0"/>
  </p:normalViewPr>
  <p:slideViewPr>
    <p:cSldViewPr snapToGrid="0">
      <p:cViewPr>
        <p:scale>
          <a:sx n="100" d="100"/>
          <a:sy n="100" d="100"/>
        </p:scale>
        <p:origin x="990" y="72"/>
      </p:cViewPr>
      <p:guideLst>
        <p:guide orient="horz" pos="2160"/>
        <p:guide pos="3840"/>
      </p:guideLst>
    </p:cSldViewPr>
  </p:slideViewPr>
  <p:notesTextViewPr>
    <p:cViewPr>
      <p:scale>
        <a:sx n="3" d="2"/>
        <a:sy n="3" d="2"/>
      </p:scale>
      <p:origin x="0" y="0"/>
    </p:cViewPr>
  </p:notesText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73E624-93D2-4BA9-8E50-94D12D1D947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4B0ED5E-1A54-40E7-A831-F86E43A6881F}">
      <dgm:prSet phldrT="[Text]"/>
      <dgm:spPr/>
      <dgm:t>
        <a:bodyPr/>
        <a:lstStyle/>
        <a:p>
          <a:r>
            <a:rPr lang="en-US" dirty="0" smtClean="0"/>
            <a:t>Planning</a:t>
          </a:r>
          <a:endParaRPr lang="en-US" dirty="0"/>
        </a:p>
      </dgm:t>
    </dgm:pt>
    <dgm:pt modelId="{AFD507EB-55C3-4E70-805F-07BDF2E84C3A}" type="parTrans" cxnId="{A7E9E0B8-79A8-4B3C-A498-4DB7C1F84E40}">
      <dgm:prSet/>
      <dgm:spPr/>
      <dgm:t>
        <a:bodyPr/>
        <a:lstStyle/>
        <a:p>
          <a:endParaRPr lang="en-US"/>
        </a:p>
      </dgm:t>
    </dgm:pt>
    <dgm:pt modelId="{7C03C0C4-FDAF-4FFB-8EB1-FD30A54F6D0F}" type="sibTrans" cxnId="{A7E9E0B8-79A8-4B3C-A498-4DB7C1F84E40}">
      <dgm:prSet/>
      <dgm:spPr/>
      <dgm:t>
        <a:bodyPr/>
        <a:lstStyle/>
        <a:p>
          <a:endParaRPr lang="en-US"/>
        </a:p>
      </dgm:t>
    </dgm:pt>
    <dgm:pt modelId="{89439534-48B0-4D06-9B87-CB508AC4B05A}">
      <dgm:prSet phldrT="[Text]" custT="1"/>
      <dgm:spPr/>
      <dgm:t>
        <a:bodyPr/>
        <a:lstStyle/>
        <a:p>
          <a:r>
            <a:rPr lang="en-US" sz="1600" dirty="0" smtClean="0"/>
            <a:t>Class of Action</a:t>
          </a:r>
          <a:endParaRPr lang="en-US" sz="1600" dirty="0"/>
        </a:p>
      </dgm:t>
    </dgm:pt>
    <dgm:pt modelId="{7949076A-BF63-4ED5-A475-BCECCCA5C154}" type="parTrans" cxnId="{00C22612-35F0-4EE8-BCA6-106FA2430737}">
      <dgm:prSet/>
      <dgm:spPr/>
      <dgm:t>
        <a:bodyPr/>
        <a:lstStyle/>
        <a:p>
          <a:endParaRPr lang="en-US"/>
        </a:p>
      </dgm:t>
    </dgm:pt>
    <dgm:pt modelId="{E2B6547B-3E2B-45E5-9546-B944FAB78B62}" type="sibTrans" cxnId="{00C22612-35F0-4EE8-BCA6-106FA2430737}">
      <dgm:prSet/>
      <dgm:spPr/>
      <dgm:t>
        <a:bodyPr/>
        <a:lstStyle/>
        <a:p>
          <a:endParaRPr lang="en-US"/>
        </a:p>
      </dgm:t>
    </dgm:pt>
    <dgm:pt modelId="{022BE51C-9752-40EF-A56D-AB6033E44301}">
      <dgm:prSet phldrT="[Text]"/>
      <dgm:spPr/>
      <dgm:t>
        <a:bodyPr/>
        <a:lstStyle/>
        <a:p>
          <a:r>
            <a:rPr lang="en-US" dirty="0" smtClean="0"/>
            <a:t>Enviro</a:t>
          </a:r>
          <a:endParaRPr lang="en-US" dirty="0"/>
        </a:p>
      </dgm:t>
    </dgm:pt>
    <dgm:pt modelId="{22C99F78-6F4E-49FA-A101-5CC48CE3C2D7}" type="parTrans" cxnId="{3317FE0B-5B43-4D72-A828-0F034FF31545}">
      <dgm:prSet/>
      <dgm:spPr/>
      <dgm:t>
        <a:bodyPr/>
        <a:lstStyle/>
        <a:p>
          <a:endParaRPr lang="en-US"/>
        </a:p>
      </dgm:t>
    </dgm:pt>
    <dgm:pt modelId="{88DD8DEA-6185-4937-A6FB-F450CFA3E493}" type="sibTrans" cxnId="{3317FE0B-5B43-4D72-A828-0F034FF31545}">
      <dgm:prSet/>
      <dgm:spPr/>
      <dgm:t>
        <a:bodyPr/>
        <a:lstStyle/>
        <a:p>
          <a:endParaRPr lang="en-US"/>
        </a:p>
      </dgm:t>
    </dgm:pt>
    <dgm:pt modelId="{5C8B2745-BD50-40B1-ABC8-E96C4AC6A067}">
      <dgm:prSet phldrT="[Text]" custT="1"/>
      <dgm:spPr/>
      <dgm:t>
        <a:bodyPr/>
        <a:lstStyle/>
        <a:p>
          <a:r>
            <a:rPr lang="en-US" sz="1600" dirty="0" smtClean="0"/>
            <a:t>Wetlands Delineation, Functions, and Values Assessment</a:t>
          </a:r>
          <a:endParaRPr lang="en-US" sz="1600" dirty="0"/>
        </a:p>
      </dgm:t>
    </dgm:pt>
    <dgm:pt modelId="{7B0DCD24-F444-478C-977D-8AD9C14BE98B}" type="parTrans" cxnId="{D220CBEA-4293-4645-AC5B-4ECC2982E291}">
      <dgm:prSet/>
      <dgm:spPr/>
      <dgm:t>
        <a:bodyPr/>
        <a:lstStyle/>
        <a:p>
          <a:endParaRPr lang="en-US"/>
        </a:p>
      </dgm:t>
    </dgm:pt>
    <dgm:pt modelId="{F3E766C9-6A66-46AB-BA46-616D69C4EF4F}" type="sibTrans" cxnId="{D220CBEA-4293-4645-AC5B-4ECC2982E291}">
      <dgm:prSet/>
      <dgm:spPr/>
      <dgm:t>
        <a:bodyPr/>
        <a:lstStyle/>
        <a:p>
          <a:endParaRPr lang="en-US"/>
        </a:p>
      </dgm:t>
    </dgm:pt>
    <dgm:pt modelId="{0BE87825-9DFA-4813-B58B-18097590D933}">
      <dgm:prSet phldrT="[Text]" custT="1"/>
      <dgm:spPr/>
      <dgm:t>
        <a:bodyPr/>
        <a:lstStyle/>
        <a:p>
          <a:r>
            <a:rPr lang="en-US" sz="1600" dirty="0" smtClean="0"/>
            <a:t>Scoping</a:t>
          </a:r>
          <a:endParaRPr lang="en-US" sz="1600" dirty="0"/>
        </a:p>
      </dgm:t>
    </dgm:pt>
    <dgm:pt modelId="{68F58DA0-6DB1-4CB8-AB8B-61CD9330376A}" type="parTrans" cxnId="{00FFD085-99C0-4480-9E55-8A579079BFBF}">
      <dgm:prSet/>
      <dgm:spPr/>
      <dgm:t>
        <a:bodyPr/>
        <a:lstStyle/>
        <a:p>
          <a:endParaRPr lang="en-US"/>
        </a:p>
      </dgm:t>
    </dgm:pt>
    <dgm:pt modelId="{C3E1767F-DD7A-4880-B393-066A5F37A2F9}" type="sibTrans" cxnId="{00FFD085-99C0-4480-9E55-8A579079BFBF}">
      <dgm:prSet/>
      <dgm:spPr/>
      <dgm:t>
        <a:bodyPr/>
        <a:lstStyle/>
        <a:p>
          <a:endParaRPr lang="en-US"/>
        </a:p>
      </dgm:t>
    </dgm:pt>
    <dgm:pt modelId="{07B23DF0-6FDA-474F-9C97-F3FE283DD43F}">
      <dgm:prSet phldrT="[Text]"/>
      <dgm:spPr/>
      <dgm:t>
        <a:bodyPr/>
        <a:lstStyle/>
        <a:p>
          <a:r>
            <a:rPr lang="en-US" dirty="0" smtClean="0"/>
            <a:t>Design</a:t>
          </a:r>
          <a:endParaRPr lang="en-US" dirty="0"/>
        </a:p>
      </dgm:t>
    </dgm:pt>
    <dgm:pt modelId="{7948C676-547F-4E7A-851E-DDE7E4785E3D}" type="parTrans" cxnId="{4037DE9A-0730-429A-AFB1-591ECB557432}">
      <dgm:prSet/>
      <dgm:spPr/>
      <dgm:t>
        <a:bodyPr/>
        <a:lstStyle/>
        <a:p>
          <a:endParaRPr lang="en-US"/>
        </a:p>
      </dgm:t>
    </dgm:pt>
    <dgm:pt modelId="{FFEE589D-705A-4B28-98A5-CE7DBA27DF90}" type="sibTrans" cxnId="{4037DE9A-0730-429A-AFB1-591ECB557432}">
      <dgm:prSet/>
      <dgm:spPr/>
      <dgm:t>
        <a:bodyPr/>
        <a:lstStyle/>
        <a:p>
          <a:endParaRPr lang="en-US"/>
        </a:p>
      </dgm:t>
    </dgm:pt>
    <dgm:pt modelId="{9F0C0B09-9A6D-43AE-A84F-5F9750EDAD29}">
      <dgm:prSet phldrT="[Text]" custT="1"/>
      <dgm:spPr/>
      <dgm:t>
        <a:bodyPr/>
        <a:lstStyle/>
        <a:p>
          <a:r>
            <a:rPr lang="en-US" sz="1600" dirty="0" smtClean="0"/>
            <a:t>Develop project footprint</a:t>
          </a:r>
          <a:endParaRPr lang="en-US" sz="1600" dirty="0"/>
        </a:p>
      </dgm:t>
    </dgm:pt>
    <dgm:pt modelId="{0A728C58-F1BD-4030-885B-45D714691AC7}" type="parTrans" cxnId="{40FFEB7D-DBEE-43A6-9441-D75F52BB92F6}">
      <dgm:prSet/>
      <dgm:spPr/>
      <dgm:t>
        <a:bodyPr/>
        <a:lstStyle/>
        <a:p>
          <a:endParaRPr lang="en-US"/>
        </a:p>
      </dgm:t>
    </dgm:pt>
    <dgm:pt modelId="{06925AD4-DA4F-4C54-AB44-1937222A1D5D}" type="sibTrans" cxnId="{40FFEB7D-DBEE-43A6-9441-D75F52BB92F6}">
      <dgm:prSet/>
      <dgm:spPr/>
      <dgm:t>
        <a:bodyPr/>
        <a:lstStyle/>
        <a:p>
          <a:endParaRPr lang="en-US"/>
        </a:p>
      </dgm:t>
    </dgm:pt>
    <dgm:pt modelId="{B484B482-9191-4672-A479-9FFCA0851DF5}">
      <dgm:prSet phldrT="[Text]" custT="1"/>
      <dgm:spPr/>
      <dgm:t>
        <a:bodyPr/>
        <a:lstStyle/>
        <a:p>
          <a:r>
            <a:rPr lang="en-US" sz="1600" dirty="0" smtClean="0"/>
            <a:t>Permitting</a:t>
          </a:r>
          <a:endParaRPr lang="en-US" sz="1600" dirty="0"/>
        </a:p>
      </dgm:t>
    </dgm:pt>
    <dgm:pt modelId="{D65DB50C-058F-4E7B-9EDF-AB27137D86D2}" type="parTrans" cxnId="{3922AA08-4C38-466F-8886-C7FB535DE8E2}">
      <dgm:prSet/>
      <dgm:spPr/>
      <dgm:t>
        <a:bodyPr/>
        <a:lstStyle/>
        <a:p>
          <a:endParaRPr lang="en-US"/>
        </a:p>
      </dgm:t>
    </dgm:pt>
    <dgm:pt modelId="{A5F6B034-6163-40CF-8206-DC0B1D147EA6}" type="sibTrans" cxnId="{3922AA08-4C38-466F-8886-C7FB535DE8E2}">
      <dgm:prSet/>
      <dgm:spPr/>
      <dgm:t>
        <a:bodyPr/>
        <a:lstStyle/>
        <a:p>
          <a:endParaRPr lang="en-US"/>
        </a:p>
      </dgm:t>
    </dgm:pt>
    <dgm:pt modelId="{E749D027-472B-4E65-8992-98F529974837}">
      <dgm:prSet phldrT="[Text]" custT="1"/>
      <dgm:spPr/>
      <dgm:t>
        <a:bodyPr/>
        <a:lstStyle/>
        <a:p>
          <a:r>
            <a:rPr lang="en-US" sz="1600" dirty="0" smtClean="0"/>
            <a:t>Environmental Document</a:t>
          </a:r>
          <a:endParaRPr lang="en-US" sz="1600" dirty="0"/>
        </a:p>
      </dgm:t>
    </dgm:pt>
    <dgm:pt modelId="{60C5F7AA-AD9A-455F-B5E5-750AB4BE2721}" type="parTrans" cxnId="{C70FF7BB-1021-40E8-854C-6863FA3743E0}">
      <dgm:prSet/>
      <dgm:spPr/>
      <dgm:t>
        <a:bodyPr/>
        <a:lstStyle/>
        <a:p>
          <a:endParaRPr lang="en-US"/>
        </a:p>
      </dgm:t>
    </dgm:pt>
    <dgm:pt modelId="{940721B1-2A99-42F1-903F-ADBC6FAB901C}" type="sibTrans" cxnId="{C70FF7BB-1021-40E8-854C-6863FA3743E0}">
      <dgm:prSet/>
      <dgm:spPr/>
      <dgm:t>
        <a:bodyPr/>
        <a:lstStyle/>
        <a:p>
          <a:endParaRPr lang="en-US"/>
        </a:p>
      </dgm:t>
    </dgm:pt>
    <dgm:pt modelId="{FE67A904-C115-4D54-B429-07FC36F05093}">
      <dgm:prSet phldrT="[Text]" custT="1"/>
      <dgm:spPr/>
      <dgm:t>
        <a:bodyPr/>
        <a:lstStyle/>
        <a:p>
          <a:r>
            <a:rPr lang="en-US" sz="1600" dirty="0" smtClean="0"/>
            <a:t>Quantify impacts to wetlands</a:t>
          </a:r>
          <a:endParaRPr lang="en-US" sz="1600" dirty="0"/>
        </a:p>
      </dgm:t>
    </dgm:pt>
    <dgm:pt modelId="{6D215E8A-0B84-43EF-82E4-B15A804856BC}" type="parTrans" cxnId="{E7121334-E4ED-4ABF-BC44-4AEB6D8687E8}">
      <dgm:prSet/>
      <dgm:spPr/>
      <dgm:t>
        <a:bodyPr/>
        <a:lstStyle/>
        <a:p>
          <a:endParaRPr lang="en-US"/>
        </a:p>
      </dgm:t>
    </dgm:pt>
    <dgm:pt modelId="{F251081D-A19A-4D1D-99E6-88E66DA0CF40}" type="sibTrans" cxnId="{E7121334-E4ED-4ABF-BC44-4AEB6D8687E8}">
      <dgm:prSet/>
      <dgm:spPr/>
      <dgm:t>
        <a:bodyPr/>
        <a:lstStyle/>
        <a:p>
          <a:endParaRPr lang="en-US"/>
        </a:p>
      </dgm:t>
    </dgm:pt>
    <dgm:pt modelId="{FFE85699-38A3-42D9-9F62-55BFF62A8896}">
      <dgm:prSet/>
      <dgm:spPr/>
      <dgm:t>
        <a:bodyPr/>
        <a:lstStyle/>
        <a:p>
          <a:r>
            <a:rPr lang="en-US" dirty="0" smtClean="0"/>
            <a:t>Bid/Build</a:t>
          </a:r>
          <a:endParaRPr lang="en-US" dirty="0"/>
        </a:p>
      </dgm:t>
    </dgm:pt>
    <dgm:pt modelId="{CDEBD3A3-3CFF-458A-9745-E1E2B1B8C9D5}" type="parTrans" cxnId="{69041097-41CA-4A6D-9414-7AE5C89FC6A5}">
      <dgm:prSet/>
      <dgm:spPr/>
      <dgm:t>
        <a:bodyPr/>
        <a:lstStyle/>
        <a:p>
          <a:endParaRPr lang="en-US"/>
        </a:p>
      </dgm:t>
    </dgm:pt>
    <dgm:pt modelId="{71786C34-CBBD-4BF9-94E7-C5BE16D74AA0}" type="sibTrans" cxnId="{69041097-41CA-4A6D-9414-7AE5C89FC6A5}">
      <dgm:prSet/>
      <dgm:spPr/>
      <dgm:t>
        <a:bodyPr/>
        <a:lstStyle/>
        <a:p>
          <a:endParaRPr lang="en-US"/>
        </a:p>
      </dgm:t>
    </dgm:pt>
    <dgm:pt modelId="{A43AD7F2-B19C-4219-846E-27083C2C3045}">
      <dgm:prSet custT="1"/>
      <dgm:spPr/>
      <dgm:t>
        <a:bodyPr/>
        <a:lstStyle/>
        <a:p>
          <a:r>
            <a:rPr lang="en-US" sz="1600" dirty="0" smtClean="0"/>
            <a:t>Pre-construction Notification (if required)</a:t>
          </a:r>
          <a:endParaRPr lang="en-US" sz="1600" dirty="0"/>
        </a:p>
      </dgm:t>
    </dgm:pt>
    <dgm:pt modelId="{681D1EC1-1570-4116-B3FD-1C37FC3423E8}" type="parTrans" cxnId="{9DC0FD42-1ADE-4EB9-B750-820B29F1FCBA}">
      <dgm:prSet/>
      <dgm:spPr/>
      <dgm:t>
        <a:bodyPr/>
        <a:lstStyle/>
        <a:p>
          <a:endParaRPr lang="en-US"/>
        </a:p>
      </dgm:t>
    </dgm:pt>
    <dgm:pt modelId="{0EEA3E15-12F3-47A1-9BC4-EDA01488882B}" type="sibTrans" cxnId="{9DC0FD42-1ADE-4EB9-B750-820B29F1FCBA}">
      <dgm:prSet/>
      <dgm:spPr/>
      <dgm:t>
        <a:bodyPr/>
        <a:lstStyle/>
        <a:p>
          <a:endParaRPr lang="en-US"/>
        </a:p>
      </dgm:t>
    </dgm:pt>
    <dgm:pt modelId="{4C02BD25-209E-492B-B438-CE04C8BB462B}">
      <dgm:prSet custT="1"/>
      <dgm:spPr/>
      <dgm:t>
        <a:bodyPr/>
        <a:lstStyle/>
        <a:p>
          <a:r>
            <a:rPr lang="en-US" sz="1600" dirty="0" smtClean="0"/>
            <a:t>Completion certification</a:t>
          </a:r>
          <a:endParaRPr lang="en-US" sz="1600" dirty="0"/>
        </a:p>
      </dgm:t>
    </dgm:pt>
    <dgm:pt modelId="{35ACD634-0874-4C0B-B928-23782B556192}" type="parTrans" cxnId="{A11B5C93-5DF7-4D40-A96C-B94F586F1569}">
      <dgm:prSet/>
      <dgm:spPr/>
      <dgm:t>
        <a:bodyPr/>
        <a:lstStyle/>
        <a:p>
          <a:endParaRPr lang="en-US"/>
        </a:p>
      </dgm:t>
    </dgm:pt>
    <dgm:pt modelId="{D7A21402-A41D-4181-BFB3-9B4024D101D8}" type="sibTrans" cxnId="{A11B5C93-5DF7-4D40-A96C-B94F586F1569}">
      <dgm:prSet/>
      <dgm:spPr/>
      <dgm:t>
        <a:bodyPr/>
        <a:lstStyle/>
        <a:p>
          <a:endParaRPr lang="en-US"/>
        </a:p>
      </dgm:t>
    </dgm:pt>
    <dgm:pt modelId="{23D4326D-A3D7-41AF-9B17-47700473588C}">
      <dgm:prSet phldrT="[Text]" custT="1"/>
      <dgm:spPr/>
      <dgm:t>
        <a:bodyPr/>
        <a:lstStyle/>
        <a:p>
          <a:r>
            <a:rPr lang="en-US" sz="1600" dirty="0" smtClean="0"/>
            <a:t>Jurisdictional Determination</a:t>
          </a:r>
          <a:endParaRPr lang="en-US" sz="1600" dirty="0"/>
        </a:p>
      </dgm:t>
    </dgm:pt>
    <dgm:pt modelId="{321B017C-1D87-431D-BF4A-C3F3ECF2C55B}" type="sibTrans" cxnId="{F82ED345-0470-4F7A-AA0B-F7D45A743373}">
      <dgm:prSet/>
      <dgm:spPr/>
      <dgm:t>
        <a:bodyPr/>
        <a:lstStyle/>
        <a:p>
          <a:endParaRPr lang="en-US"/>
        </a:p>
      </dgm:t>
    </dgm:pt>
    <dgm:pt modelId="{117FAD3E-CD39-4162-A755-9E080D9EB934}" type="parTrans" cxnId="{F82ED345-0470-4F7A-AA0B-F7D45A743373}">
      <dgm:prSet/>
      <dgm:spPr/>
      <dgm:t>
        <a:bodyPr/>
        <a:lstStyle/>
        <a:p>
          <a:endParaRPr lang="en-US"/>
        </a:p>
      </dgm:t>
    </dgm:pt>
    <dgm:pt modelId="{3208A8CA-3E16-4D90-9616-DA86D2A82065}">
      <dgm:prSet phldrT="[Text]" custT="1"/>
      <dgm:spPr/>
      <dgm:t>
        <a:bodyPr/>
        <a:lstStyle/>
        <a:p>
          <a:r>
            <a:rPr lang="en-US" sz="1600" dirty="0" smtClean="0"/>
            <a:t>Re-evaluate environmental document</a:t>
          </a:r>
          <a:endParaRPr lang="en-US" sz="1600" dirty="0"/>
        </a:p>
      </dgm:t>
    </dgm:pt>
    <dgm:pt modelId="{E3A0A7D0-C058-4950-9B41-30E325ED17B1}" type="parTrans" cxnId="{54E91EF7-FC9A-40B4-8CC2-31B0A18DF88D}">
      <dgm:prSet/>
      <dgm:spPr/>
      <dgm:t>
        <a:bodyPr/>
        <a:lstStyle/>
        <a:p>
          <a:endParaRPr lang="en-US"/>
        </a:p>
      </dgm:t>
    </dgm:pt>
    <dgm:pt modelId="{D5C8F2FC-0363-47CE-AF20-27DC8C34DE26}" type="sibTrans" cxnId="{54E91EF7-FC9A-40B4-8CC2-31B0A18DF88D}">
      <dgm:prSet/>
      <dgm:spPr/>
      <dgm:t>
        <a:bodyPr/>
        <a:lstStyle/>
        <a:p>
          <a:endParaRPr lang="en-US"/>
        </a:p>
      </dgm:t>
    </dgm:pt>
    <dgm:pt modelId="{D6105E24-239B-4F0D-95CE-E34508FFB5FC}">
      <dgm:prSet custT="1"/>
      <dgm:spPr/>
      <dgm:t>
        <a:bodyPr/>
        <a:lstStyle/>
        <a:p>
          <a:r>
            <a:rPr lang="en-US" sz="1600" dirty="0" smtClean="0"/>
            <a:t>Mitigation</a:t>
          </a:r>
          <a:endParaRPr lang="en-US" sz="1600" dirty="0"/>
        </a:p>
      </dgm:t>
    </dgm:pt>
    <dgm:pt modelId="{8947277E-554F-40B2-A61D-3EB25D5417F4}" type="parTrans" cxnId="{CA591049-1B93-4280-943E-6B86A6D4A7B3}">
      <dgm:prSet/>
      <dgm:spPr/>
      <dgm:t>
        <a:bodyPr/>
        <a:lstStyle/>
        <a:p>
          <a:endParaRPr lang="en-US"/>
        </a:p>
      </dgm:t>
    </dgm:pt>
    <dgm:pt modelId="{42977C03-7CB5-4BC0-BE4E-63D2D18B6BB6}" type="sibTrans" cxnId="{CA591049-1B93-4280-943E-6B86A6D4A7B3}">
      <dgm:prSet/>
      <dgm:spPr/>
      <dgm:t>
        <a:bodyPr/>
        <a:lstStyle/>
        <a:p>
          <a:endParaRPr lang="en-US"/>
        </a:p>
      </dgm:t>
    </dgm:pt>
    <dgm:pt modelId="{0727586E-80F6-4C6F-82DD-DB3A2DAEBF09}" type="pres">
      <dgm:prSet presAssocID="{EA73E624-93D2-4BA9-8E50-94D12D1D947F}" presName="linearFlow" presStyleCnt="0">
        <dgm:presLayoutVars>
          <dgm:dir/>
          <dgm:animLvl val="lvl"/>
          <dgm:resizeHandles val="exact"/>
        </dgm:presLayoutVars>
      </dgm:prSet>
      <dgm:spPr/>
      <dgm:t>
        <a:bodyPr/>
        <a:lstStyle/>
        <a:p>
          <a:endParaRPr lang="en-US"/>
        </a:p>
      </dgm:t>
    </dgm:pt>
    <dgm:pt modelId="{FE296A49-D150-4EA5-BE77-E17981568CB3}" type="pres">
      <dgm:prSet presAssocID="{34B0ED5E-1A54-40E7-A831-F86E43A6881F}" presName="composite" presStyleCnt="0"/>
      <dgm:spPr/>
    </dgm:pt>
    <dgm:pt modelId="{89D7E311-B259-4283-B32D-D465225CA6BF}" type="pres">
      <dgm:prSet presAssocID="{34B0ED5E-1A54-40E7-A831-F86E43A6881F}" presName="parentText" presStyleLbl="alignNode1" presStyleIdx="0" presStyleCnt="4">
        <dgm:presLayoutVars>
          <dgm:chMax val="1"/>
          <dgm:bulletEnabled val="1"/>
        </dgm:presLayoutVars>
      </dgm:prSet>
      <dgm:spPr/>
      <dgm:t>
        <a:bodyPr/>
        <a:lstStyle/>
        <a:p>
          <a:endParaRPr lang="en-US"/>
        </a:p>
      </dgm:t>
    </dgm:pt>
    <dgm:pt modelId="{2B5CE3D8-FC82-47FC-8D96-651732B19AE1}" type="pres">
      <dgm:prSet presAssocID="{34B0ED5E-1A54-40E7-A831-F86E43A6881F}" presName="descendantText" presStyleLbl="alignAcc1" presStyleIdx="0" presStyleCnt="4">
        <dgm:presLayoutVars>
          <dgm:bulletEnabled val="1"/>
        </dgm:presLayoutVars>
      </dgm:prSet>
      <dgm:spPr/>
      <dgm:t>
        <a:bodyPr/>
        <a:lstStyle/>
        <a:p>
          <a:endParaRPr lang="en-US"/>
        </a:p>
      </dgm:t>
    </dgm:pt>
    <dgm:pt modelId="{6D1296E6-2232-4260-927B-CE2FB9B2C027}" type="pres">
      <dgm:prSet presAssocID="{7C03C0C4-FDAF-4FFB-8EB1-FD30A54F6D0F}" presName="sp" presStyleCnt="0"/>
      <dgm:spPr/>
    </dgm:pt>
    <dgm:pt modelId="{93CFDB80-65B4-4C80-BBFF-A78F4BBEC25D}" type="pres">
      <dgm:prSet presAssocID="{022BE51C-9752-40EF-A56D-AB6033E44301}" presName="composite" presStyleCnt="0"/>
      <dgm:spPr/>
    </dgm:pt>
    <dgm:pt modelId="{ACBA7085-B0DB-485D-B940-78EF7F84F96D}" type="pres">
      <dgm:prSet presAssocID="{022BE51C-9752-40EF-A56D-AB6033E44301}" presName="parentText" presStyleLbl="alignNode1" presStyleIdx="1" presStyleCnt="4">
        <dgm:presLayoutVars>
          <dgm:chMax val="1"/>
          <dgm:bulletEnabled val="1"/>
        </dgm:presLayoutVars>
      </dgm:prSet>
      <dgm:spPr/>
      <dgm:t>
        <a:bodyPr/>
        <a:lstStyle/>
        <a:p>
          <a:endParaRPr lang="en-US"/>
        </a:p>
      </dgm:t>
    </dgm:pt>
    <dgm:pt modelId="{552359E3-6BA9-42E2-87FB-F05CF48EC08C}" type="pres">
      <dgm:prSet presAssocID="{022BE51C-9752-40EF-A56D-AB6033E44301}" presName="descendantText" presStyleLbl="alignAcc1" presStyleIdx="1" presStyleCnt="4">
        <dgm:presLayoutVars>
          <dgm:bulletEnabled val="1"/>
        </dgm:presLayoutVars>
      </dgm:prSet>
      <dgm:spPr/>
      <dgm:t>
        <a:bodyPr/>
        <a:lstStyle/>
        <a:p>
          <a:endParaRPr lang="en-US"/>
        </a:p>
      </dgm:t>
    </dgm:pt>
    <dgm:pt modelId="{E962F118-9DC5-47EF-915F-A17CD8416DDB}" type="pres">
      <dgm:prSet presAssocID="{88DD8DEA-6185-4937-A6FB-F450CFA3E493}" presName="sp" presStyleCnt="0"/>
      <dgm:spPr/>
    </dgm:pt>
    <dgm:pt modelId="{3936B073-1154-4AFB-ADEC-C0125482B273}" type="pres">
      <dgm:prSet presAssocID="{07B23DF0-6FDA-474F-9C97-F3FE283DD43F}" presName="composite" presStyleCnt="0"/>
      <dgm:spPr/>
    </dgm:pt>
    <dgm:pt modelId="{7A90CDE0-5231-4EB3-87EB-32E448BE7321}" type="pres">
      <dgm:prSet presAssocID="{07B23DF0-6FDA-474F-9C97-F3FE283DD43F}" presName="parentText" presStyleLbl="alignNode1" presStyleIdx="2" presStyleCnt="4" custLinFactNeighborX="-29021" custLinFactNeighborY="1721">
        <dgm:presLayoutVars>
          <dgm:chMax val="1"/>
          <dgm:bulletEnabled val="1"/>
        </dgm:presLayoutVars>
      </dgm:prSet>
      <dgm:spPr/>
      <dgm:t>
        <a:bodyPr/>
        <a:lstStyle/>
        <a:p>
          <a:endParaRPr lang="en-US"/>
        </a:p>
      </dgm:t>
    </dgm:pt>
    <dgm:pt modelId="{056D2F97-0C52-48F6-A42A-B411F26C9FCC}" type="pres">
      <dgm:prSet presAssocID="{07B23DF0-6FDA-474F-9C97-F3FE283DD43F}" presName="descendantText" presStyleLbl="alignAcc1" presStyleIdx="2" presStyleCnt="4">
        <dgm:presLayoutVars>
          <dgm:bulletEnabled val="1"/>
        </dgm:presLayoutVars>
      </dgm:prSet>
      <dgm:spPr/>
      <dgm:t>
        <a:bodyPr/>
        <a:lstStyle/>
        <a:p>
          <a:endParaRPr lang="en-US"/>
        </a:p>
      </dgm:t>
    </dgm:pt>
    <dgm:pt modelId="{63B991F5-EA88-4DB3-9F01-6CF9F72A9B3A}" type="pres">
      <dgm:prSet presAssocID="{FFEE589D-705A-4B28-98A5-CE7DBA27DF90}" presName="sp" presStyleCnt="0"/>
      <dgm:spPr/>
    </dgm:pt>
    <dgm:pt modelId="{10FDEA3D-4E47-4D4E-9BEC-6544409C42BA}" type="pres">
      <dgm:prSet presAssocID="{FFE85699-38A3-42D9-9F62-55BFF62A8896}" presName="composite" presStyleCnt="0"/>
      <dgm:spPr/>
    </dgm:pt>
    <dgm:pt modelId="{842A77DD-1E3D-4626-A124-8EC87E7B3D81}" type="pres">
      <dgm:prSet presAssocID="{FFE85699-38A3-42D9-9F62-55BFF62A8896}" presName="parentText" presStyleLbl="alignNode1" presStyleIdx="3" presStyleCnt="4">
        <dgm:presLayoutVars>
          <dgm:chMax val="1"/>
          <dgm:bulletEnabled val="1"/>
        </dgm:presLayoutVars>
      </dgm:prSet>
      <dgm:spPr/>
      <dgm:t>
        <a:bodyPr/>
        <a:lstStyle/>
        <a:p>
          <a:endParaRPr lang="en-US"/>
        </a:p>
      </dgm:t>
    </dgm:pt>
    <dgm:pt modelId="{522D44D2-5D48-4263-AA24-D4C5B0C90F72}" type="pres">
      <dgm:prSet presAssocID="{FFE85699-38A3-42D9-9F62-55BFF62A8896}" presName="descendantText" presStyleLbl="alignAcc1" presStyleIdx="3" presStyleCnt="4">
        <dgm:presLayoutVars>
          <dgm:bulletEnabled val="1"/>
        </dgm:presLayoutVars>
      </dgm:prSet>
      <dgm:spPr/>
      <dgm:t>
        <a:bodyPr/>
        <a:lstStyle/>
        <a:p>
          <a:endParaRPr lang="en-US"/>
        </a:p>
      </dgm:t>
    </dgm:pt>
  </dgm:ptLst>
  <dgm:cxnLst>
    <dgm:cxn modelId="{3922AA08-4C38-466F-8886-C7FB535DE8E2}" srcId="{07B23DF0-6FDA-474F-9C97-F3FE283DD43F}" destId="{B484B482-9191-4672-A479-9FFCA0851DF5}" srcOrd="3" destOrd="0" parTransId="{D65DB50C-058F-4E7B-9EDF-AB27137D86D2}" sibTransId="{A5F6B034-6163-40CF-8206-DC0B1D147EA6}"/>
    <dgm:cxn modelId="{B7960D62-98B9-4707-A2AA-46E393DDD658}" type="presOf" srcId="{B484B482-9191-4672-A479-9FFCA0851DF5}" destId="{056D2F97-0C52-48F6-A42A-B411F26C9FCC}" srcOrd="0" destOrd="3" presId="urn:microsoft.com/office/officeart/2005/8/layout/chevron2"/>
    <dgm:cxn modelId="{ED9CC40E-BACC-42D2-A463-6050FF0361FE}" type="presOf" srcId="{0BE87825-9DFA-4813-B58B-18097590D933}" destId="{552359E3-6BA9-42E2-87FB-F05CF48EC08C}" srcOrd="0" destOrd="1" presId="urn:microsoft.com/office/officeart/2005/8/layout/chevron2"/>
    <dgm:cxn modelId="{54E91EF7-FC9A-40B4-8CC2-31B0A18DF88D}" srcId="{07B23DF0-6FDA-474F-9C97-F3FE283DD43F}" destId="{3208A8CA-3E16-4D90-9616-DA86D2A82065}" srcOrd="2" destOrd="0" parTransId="{E3A0A7D0-C058-4950-9B41-30E325ED17B1}" sibTransId="{D5C8F2FC-0363-47CE-AF20-27DC8C34DE26}"/>
    <dgm:cxn modelId="{D727FAF4-8482-443F-A350-14E1106FF35E}" type="presOf" srcId="{FE67A904-C115-4D54-B429-07FC36F05093}" destId="{056D2F97-0C52-48F6-A42A-B411F26C9FCC}" srcOrd="0" destOrd="1" presId="urn:microsoft.com/office/officeart/2005/8/layout/chevron2"/>
    <dgm:cxn modelId="{40FFEB7D-DBEE-43A6-9441-D75F52BB92F6}" srcId="{07B23DF0-6FDA-474F-9C97-F3FE283DD43F}" destId="{9F0C0B09-9A6D-43AE-A84F-5F9750EDAD29}" srcOrd="0" destOrd="0" parTransId="{0A728C58-F1BD-4030-885B-45D714691AC7}" sibTransId="{06925AD4-DA4F-4C54-AB44-1937222A1D5D}"/>
    <dgm:cxn modelId="{D220CBEA-4293-4645-AC5B-4ECC2982E291}" srcId="{022BE51C-9752-40EF-A56D-AB6033E44301}" destId="{5C8B2745-BD50-40B1-ABC8-E96C4AC6A067}" srcOrd="0" destOrd="0" parTransId="{7B0DCD24-F444-478C-977D-8AD9C14BE98B}" sibTransId="{F3E766C9-6A66-46AB-BA46-616D69C4EF4F}"/>
    <dgm:cxn modelId="{D2C8A513-F5F1-45A5-9980-F8F039B6134C}" type="presOf" srcId="{022BE51C-9752-40EF-A56D-AB6033E44301}" destId="{ACBA7085-B0DB-485D-B940-78EF7F84F96D}" srcOrd="0" destOrd="0" presId="urn:microsoft.com/office/officeart/2005/8/layout/chevron2"/>
    <dgm:cxn modelId="{4037DE9A-0730-429A-AFB1-591ECB557432}" srcId="{EA73E624-93D2-4BA9-8E50-94D12D1D947F}" destId="{07B23DF0-6FDA-474F-9C97-F3FE283DD43F}" srcOrd="2" destOrd="0" parTransId="{7948C676-547F-4E7A-851E-DDE7E4785E3D}" sibTransId="{FFEE589D-705A-4B28-98A5-CE7DBA27DF90}"/>
    <dgm:cxn modelId="{F43F8FBF-A007-409D-83C5-56E3399FEC8C}" type="presOf" srcId="{FFE85699-38A3-42D9-9F62-55BFF62A8896}" destId="{842A77DD-1E3D-4626-A124-8EC87E7B3D81}" srcOrd="0" destOrd="0" presId="urn:microsoft.com/office/officeart/2005/8/layout/chevron2"/>
    <dgm:cxn modelId="{F8B06431-5D5E-4786-9B3B-FA33982B098C}" type="presOf" srcId="{D6105E24-239B-4F0D-95CE-E34508FFB5FC}" destId="{522D44D2-5D48-4263-AA24-D4C5B0C90F72}" srcOrd="0" destOrd="1" presId="urn:microsoft.com/office/officeart/2005/8/layout/chevron2"/>
    <dgm:cxn modelId="{F82ED345-0470-4F7A-AA0B-F7D45A743373}" srcId="{022BE51C-9752-40EF-A56D-AB6033E44301}" destId="{23D4326D-A3D7-41AF-9B17-47700473588C}" srcOrd="2" destOrd="0" parTransId="{117FAD3E-CD39-4162-A755-9E080D9EB934}" sibTransId="{321B017C-1D87-431D-BF4A-C3F3ECF2C55B}"/>
    <dgm:cxn modelId="{E0014E96-1CA1-4B31-B23A-4A525BF14983}" type="presOf" srcId="{23D4326D-A3D7-41AF-9B17-47700473588C}" destId="{552359E3-6BA9-42E2-87FB-F05CF48EC08C}" srcOrd="0" destOrd="2" presId="urn:microsoft.com/office/officeart/2005/8/layout/chevron2"/>
    <dgm:cxn modelId="{C70FF7BB-1021-40E8-854C-6863FA3743E0}" srcId="{022BE51C-9752-40EF-A56D-AB6033E44301}" destId="{E749D027-472B-4E65-8992-98F529974837}" srcOrd="3" destOrd="0" parTransId="{60C5F7AA-AD9A-455F-B5E5-750AB4BE2721}" sibTransId="{940721B1-2A99-42F1-903F-ADBC6FAB901C}"/>
    <dgm:cxn modelId="{1CCCDE6A-6844-40B7-A74B-2C3D056BBB86}" type="presOf" srcId="{E749D027-472B-4E65-8992-98F529974837}" destId="{552359E3-6BA9-42E2-87FB-F05CF48EC08C}" srcOrd="0" destOrd="3" presId="urn:microsoft.com/office/officeart/2005/8/layout/chevron2"/>
    <dgm:cxn modelId="{A11B5C93-5DF7-4D40-A96C-B94F586F1569}" srcId="{FFE85699-38A3-42D9-9F62-55BFF62A8896}" destId="{4C02BD25-209E-492B-B438-CE04C8BB462B}" srcOrd="2" destOrd="0" parTransId="{35ACD634-0874-4C0B-B928-23782B556192}" sibTransId="{D7A21402-A41D-4181-BFB3-9B4024D101D8}"/>
    <dgm:cxn modelId="{00C22612-35F0-4EE8-BCA6-106FA2430737}" srcId="{34B0ED5E-1A54-40E7-A831-F86E43A6881F}" destId="{89439534-48B0-4D06-9B87-CB508AC4B05A}" srcOrd="0" destOrd="0" parTransId="{7949076A-BF63-4ED5-A475-BCECCCA5C154}" sibTransId="{E2B6547B-3E2B-45E5-9546-B944FAB78B62}"/>
    <dgm:cxn modelId="{CA591049-1B93-4280-943E-6B86A6D4A7B3}" srcId="{FFE85699-38A3-42D9-9F62-55BFF62A8896}" destId="{D6105E24-239B-4F0D-95CE-E34508FFB5FC}" srcOrd="1" destOrd="0" parTransId="{8947277E-554F-40B2-A61D-3EB25D5417F4}" sibTransId="{42977C03-7CB5-4BC0-BE4E-63D2D18B6BB6}"/>
    <dgm:cxn modelId="{FB62FB17-9166-433A-B132-B7B0B228742C}" type="presOf" srcId="{34B0ED5E-1A54-40E7-A831-F86E43A6881F}" destId="{89D7E311-B259-4283-B32D-D465225CA6BF}" srcOrd="0" destOrd="0" presId="urn:microsoft.com/office/officeart/2005/8/layout/chevron2"/>
    <dgm:cxn modelId="{A7E9E0B8-79A8-4B3C-A498-4DB7C1F84E40}" srcId="{EA73E624-93D2-4BA9-8E50-94D12D1D947F}" destId="{34B0ED5E-1A54-40E7-A831-F86E43A6881F}" srcOrd="0" destOrd="0" parTransId="{AFD507EB-55C3-4E70-805F-07BDF2E84C3A}" sibTransId="{7C03C0C4-FDAF-4FFB-8EB1-FD30A54F6D0F}"/>
    <dgm:cxn modelId="{9DC0FD42-1ADE-4EB9-B750-820B29F1FCBA}" srcId="{FFE85699-38A3-42D9-9F62-55BFF62A8896}" destId="{A43AD7F2-B19C-4219-846E-27083C2C3045}" srcOrd="0" destOrd="0" parTransId="{681D1EC1-1570-4116-B3FD-1C37FC3423E8}" sibTransId="{0EEA3E15-12F3-47A1-9BC4-EDA01488882B}"/>
    <dgm:cxn modelId="{4F04AB18-2DF1-41ED-B5B8-143A816CCDD4}" type="presOf" srcId="{9F0C0B09-9A6D-43AE-A84F-5F9750EDAD29}" destId="{056D2F97-0C52-48F6-A42A-B411F26C9FCC}" srcOrd="0" destOrd="0" presId="urn:microsoft.com/office/officeart/2005/8/layout/chevron2"/>
    <dgm:cxn modelId="{3317FE0B-5B43-4D72-A828-0F034FF31545}" srcId="{EA73E624-93D2-4BA9-8E50-94D12D1D947F}" destId="{022BE51C-9752-40EF-A56D-AB6033E44301}" srcOrd="1" destOrd="0" parTransId="{22C99F78-6F4E-49FA-A101-5CC48CE3C2D7}" sibTransId="{88DD8DEA-6185-4937-A6FB-F450CFA3E493}"/>
    <dgm:cxn modelId="{00FFD085-99C0-4480-9E55-8A579079BFBF}" srcId="{022BE51C-9752-40EF-A56D-AB6033E44301}" destId="{0BE87825-9DFA-4813-B58B-18097590D933}" srcOrd="1" destOrd="0" parTransId="{68F58DA0-6DB1-4CB8-AB8B-61CD9330376A}" sibTransId="{C3E1767F-DD7A-4880-B393-066A5F37A2F9}"/>
    <dgm:cxn modelId="{89F2A7EF-DAC8-4E51-9A4F-89DBA7B8D7B5}" type="presOf" srcId="{3208A8CA-3E16-4D90-9616-DA86D2A82065}" destId="{056D2F97-0C52-48F6-A42A-B411F26C9FCC}" srcOrd="0" destOrd="2" presId="urn:microsoft.com/office/officeart/2005/8/layout/chevron2"/>
    <dgm:cxn modelId="{E7DE9F14-EF74-41D8-8936-F29FB943B510}" type="presOf" srcId="{5C8B2745-BD50-40B1-ABC8-E96C4AC6A067}" destId="{552359E3-6BA9-42E2-87FB-F05CF48EC08C}" srcOrd="0" destOrd="0" presId="urn:microsoft.com/office/officeart/2005/8/layout/chevron2"/>
    <dgm:cxn modelId="{E7121334-E4ED-4ABF-BC44-4AEB6D8687E8}" srcId="{07B23DF0-6FDA-474F-9C97-F3FE283DD43F}" destId="{FE67A904-C115-4D54-B429-07FC36F05093}" srcOrd="1" destOrd="0" parTransId="{6D215E8A-0B84-43EF-82E4-B15A804856BC}" sibTransId="{F251081D-A19A-4D1D-99E6-88E66DA0CF40}"/>
    <dgm:cxn modelId="{69041097-41CA-4A6D-9414-7AE5C89FC6A5}" srcId="{EA73E624-93D2-4BA9-8E50-94D12D1D947F}" destId="{FFE85699-38A3-42D9-9F62-55BFF62A8896}" srcOrd="3" destOrd="0" parTransId="{CDEBD3A3-3CFF-458A-9745-E1E2B1B8C9D5}" sibTransId="{71786C34-CBBD-4BF9-94E7-C5BE16D74AA0}"/>
    <dgm:cxn modelId="{0AB9D76F-7247-4CC5-905B-D73CECBA02E7}" type="presOf" srcId="{EA73E624-93D2-4BA9-8E50-94D12D1D947F}" destId="{0727586E-80F6-4C6F-82DD-DB3A2DAEBF09}" srcOrd="0" destOrd="0" presId="urn:microsoft.com/office/officeart/2005/8/layout/chevron2"/>
    <dgm:cxn modelId="{D5476574-B8F6-4B7B-AA46-5F401BE0623F}" type="presOf" srcId="{4C02BD25-209E-492B-B438-CE04C8BB462B}" destId="{522D44D2-5D48-4263-AA24-D4C5B0C90F72}" srcOrd="0" destOrd="2" presId="urn:microsoft.com/office/officeart/2005/8/layout/chevron2"/>
    <dgm:cxn modelId="{A34EF2C7-BD3A-4F72-B412-896A07A6498B}" type="presOf" srcId="{89439534-48B0-4D06-9B87-CB508AC4B05A}" destId="{2B5CE3D8-FC82-47FC-8D96-651732B19AE1}" srcOrd="0" destOrd="0" presId="urn:microsoft.com/office/officeart/2005/8/layout/chevron2"/>
    <dgm:cxn modelId="{F098FAD2-7FE0-4658-93B0-C4EEF569D0CA}" type="presOf" srcId="{A43AD7F2-B19C-4219-846E-27083C2C3045}" destId="{522D44D2-5D48-4263-AA24-D4C5B0C90F72}" srcOrd="0" destOrd="0" presId="urn:microsoft.com/office/officeart/2005/8/layout/chevron2"/>
    <dgm:cxn modelId="{1259E846-AA1A-4C9A-804D-03682305EC5B}" type="presOf" srcId="{07B23DF0-6FDA-474F-9C97-F3FE283DD43F}" destId="{7A90CDE0-5231-4EB3-87EB-32E448BE7321}" srcOrd="0" destOrd="0" presId="urn:microsoft.com/office/officeart/2005/8/layout/chevron2"/>
    <dgm:cxn modelId="{C4FFB95E-24DF-491A-959D-C9A1E1023FDD}" type="presParOf" srcId="{0727586E-80F6-4C6F-82DD-DB3A2DAEBF09}" destId="{FE296A49-D150-4EA5-BE77-E17981568CB3}" srcOrd="0" destOrd="0" presId="urn:microsoft.com/office/officeart/2005/8/layout/chevron2"/>
    <dgm:cxn modelId="{B223BCA0-62CD-4806-AB29-34604346F940}" type="presParOf" srcId="{FE296A49-D150-4EA5-BE77-E17981568CB3}" destId="{89D7E311-B259-4283-B32D-D465225CA6BF}" srcOrd="0" destOrd="0" presId="urn:microsoft.com/office/officeart/2005/8/layout/chevron2"/>
    <dgm:cxn modelId="{4D984FA4-08C4-4995-835C-D3D832E04277}" type="presParOf" srcId="{FE296A49-D150-4EA5-BE77-E17981568CB3}" destId="{2B5CE3D8-FC82-47FC-8D96-651732B19AE1}" srcOrd="1" destOrd="0" presId="urn:microsoft.com/office/officeart/2005/8/layout/chevron2"/>
    <dgm:cxn modelId="{339A7CB5-4C48-4AD3-9484-A400DEE99A0E}" type="presParOf" srcId="{0727586E-80F6-4C6F-82DD-DB3A2DAEBF09}" destId="{6D1296E6-2232-4260-927B-CE2FB9B2C027}" srcOrd="1" destOrd="0" presId="urn:microsoft.com/office/officeart/2005/8/layout/chevron2"/>
    <dgm:cxn modelId="{4F271CB4-8F90-4C77-AA74-3B2FEA41F2A8}" type="presParOf" srcId="{0727586E-80F6-4C6F-82DD-DB3A2DAEBF09}" destId="{93CFDB80-65B4-4C80-BBFF-A78F4BBEC25D}" srcOrd="2" destOrd="0" presId="urn:microsoft.com/office/officeart/2005/8/layout/chevron2"/>
    <dgm:cxn modelId="{9475CDA5-2584-451D-90DC-D7AB89BD5FAC}" type="presParOf" srcId="{93CFDB80-65B4-4C80-BBFF-A78F4BBEC25D}" destId="{ACBA7085-B0DB-485D-B940-78EF7F84F96D}" srcOrd="0" destOrd="0" presId="urn:microsoft.com/office/officeart/2005/8/layout/chevron2"/>
    <dgm:cxn modelId="{D72DE9AA-F23F-4C5D-85FD-FD46B81F6CCF}" type="presParOf" srcId="{93CFDB80-65B4-4C80-BBFF-A78F4BBEC25D}" destId="{552359E3-6BA9-42E2-87FB-F05CF48EC08C}" srcOrd="1" destOrd="0" presId="urn:microsoft.com/office/officeart/2005/8/layout/chevron2"/>
    <dgm:cxn modelId="{99CE3E44-685A-4B20-A404-008ED982667B}" type="presParOf" srcId="{0727586E-80F6-4C6F-82DD-DB3A2DAEBF09}" destId="{E962F118-9DC5-47EF-915F-A17CD8416DDB}" srcOrd="3" destOrd="0" presId="urn:microsoft.com/office/officeart/2005/8/layout/chevron2"/>
    <dgm:cxn modelId="{D026074F-B4BC-47E8-84E1-34205894931C}" type="presParOf" srcId="{0727586E-80F6-4C6F-82DD-DB3A2DAEBF09}" destId="{3936B073-1154-4AFB-ADEC-C0125482B273}" srcOrd="4" destOrd="0" presId="urn:microsoft.com/office/officeart/2005/8/layout/chevron2"/>
    <dgm:cxn modelId="{357E44B5-D461-4664-AC9F-93CD94EFB7C3}" type="presParOf" srcId="{3936B073-1154-4AFB-ADEC-C0125482B273}" destId="{7A90CDE0-5231-4EB3-87EB-32E448BE7321}" srcOrd="0" destOrd="0" presId="urn:microsoft.com/office/officeart/2005/8/layout/chevron2"/>
    <dgm:cxn modelId="{2C84FEF3-0053-4951-A429-43E1E6EF2022}" type="presParOf" srcId="{3936B073-1154-4AFB-ADEC-C0125482B273}" destId="{056D2F97-0C52-48F6-A42A-B411F26C9FCC}" srcOrd="1" destOrd="0" presId="urn:microsoft.com/office/officeart/2005/8/layout/chevron2"/>
    <dgm:cxn modelId="{9D471041-4079-44C1-980F-29BEE25C5507}" type="presParOf" srcId="{0727586E-80F6-4C6F-82DD-DB3A2DAEBF09}" destId="{63B991F5-EA88-4DB3-9F01-6CF9F72A9B3A}" srcOrd="5" destOrd="0" presId="urn:microsoft.com/office/officeart/2005/8/layout/chevron2"/>
    <dgm:cxn modelId="{4F5D3A80-E8D3-4A4A-BE11-4319ED6F7C41}" type="presParOf" srcId="{0727586E-80F6-4C6F-82DD-DB3A2DAEBF09}" destId="{10FDEA3D-4E47-4D4E-9BEC-6544409C42BA}" srcOrd="6" destOrd="0" presId="urn:microsoft.com/office/officeart/2005/8/layout/chevron2"/>
    <dgm:cxn modelId="{83828FCC-5593-43CF-8D2F-CFB13A39AAC3}" type="presParOf" srcId="{10FDEA3D-4E47-4D4E-9BEC-6544409C42BA}" destId="{842A77DD-1E3D-4626-A124-8EC87E7B3D81}" srcOrd="0" destOrd="0" presId="urn:microsoft.com/office/officeart/2005/8/layout/chevron2"/>
    <dgm:cxn modelId="{305CFC71-0372-43EC-AA4E-3ACD8C95BE4F}" type="presParOf" srcId="{10FDEA3D-4E47-4D4E-9BEC-6544409C42BA}" destId="{522D44D2-5D48-4263-AA24-D4C5B0C90F7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7E311-B259-4283-B32D-D465225CA6BF}">
      <dsp:nvSpPr>
        <dsp:cNvPr id="0" name=""/>
        <dsp:cNvSpPr/>
      </dsp:nvSpPr>
      <dsp:spPr>
        <a:xfrm rot="5400000">
          <a:off x="-227784" y="231544"/>
          <a:ext cx="1518563" cy="106299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Planning</a:t>
          </a:r>
          <a:endParaRPr lang="en-US" sz="2100" kern="1200" dirty="0"/>
        </a:p>
      </dsp:txBody>
      <dsp:txXfrm rot="-5400000">
        <a:off x="1" y="535256"/>
        <a:ext cx="1062994" cy="455569"/>
      </dsp:txXfrm>
    </dsp:sp>
    <dsp:sp modelId="{2B5CE3D8-FC82-47FC-8D96-651732B19AE1}">
      <dsp:nvSpPr>
        <dsp:cNvPr id="0" name=""/>
        <dsp:cNvSpPr/>
      </dsp:nvSpPr>
      <dsp:spPr>
        <a:xfrm rot="5400000">
          <a:off x="3733160" y="-2666405"/>
          <a:ext cx="987066" cy="632739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Class of Action</a:t>
          </a:r>
          <a:endParaRPr lang="en-US" sz="1600" kern="1200" dirty="0"/>
        </a:p>
      </dsp:txBody>
      <dsp:txXfrm rot="-5400000">
        <a:off x="1062995" y="51945"/>
        <a:ext cx="6279212" cy="890696"/>
      </dsp:txXfrm>
    </dsp:sp>
    <dsp:sp modelId="{ACBA7085-B0DB-485D-B940-78EF7F84F96D}">
      <dsp:nvSpPr>
        <dsp:cNvPr id="0" name=""/>
        <dsp:cNvSpPr/>
      </dsp:nvSpPr>
      <dsp:spPr>
        <a:xfrm rot="5400000">
          <a:off x="-227784" y="1606127"/>
          <a:ext cx="1518563" cy="106299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Enviro</a:t>
          </a:r>
          <a:endParaRPr lang="en-US" sz="2100" kern="1200" dirty="0"/>
        </a:p>
      </dsp:txBody>
      <dsp:txXfrm rot="-5400000">
        <a:off x="1" y="1909839"/>
        <a:ext cx="1062994" cy="455569"/>
      </dsp:txXfrm>
    </dsp:sp>
    <dsp:sp modelId="{552359E3-6BA9-42E2-87FB-F05CF48EC08C}">
      <dsp:nvSpPr>
        <dsp:cNvPr id="0" name=""/>
        <dsp:cNvSpPr/>
      </dsp:nvSpPr>
      <dsp:spPr>
        <a:xfrm rot="5400000">
          <a:off x="3733160" y="-1291822"/>
          <a:ext cx="987066" cy="632739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Wetlands Delineation, Functions, and Values Assessment</a:t>
          </a:r>
          <a:endParaRPr lang="en-US" sz="1600" kern="1200" dirty="0"/>
        </a:p>
        <a:p>
          <a:pPr marL="171450" lvl="1" indent="-171450" algn="l" defTabSz="711200">
            <a:lnSpc>
              <a:spcPct val="90000"/>
            </a:lnSpc>
            <a:spcBef>
              <a:spcPct val="0"/>
            </a:spcBef>
            <a:spcAft>
              <a:spcPct val="15000"/>
            </a:spcAft>
            <a:buChar char="••"/>
          </a:pPr>
          <a:r>
            <a:rPr lang="en-US" sz="1600" kern="1200" dirty="0" smtClean="0"/>
            <a:t>Scoping</a:t>
          </a:r>
          <a:endParaRPr lang="en-US" sz="1600" kern="1200" dirty="0"/>
        </a:p>
        <a:p>
          <a:pPr marL="171450" lvl="1" indent="-171450" algn="l" defTabSz="711200">
            <a:lnSpc>
              <a:spcPct val="90000"/>
            </a:lnSpc>
            <a:spcBef>
              <a:spcPct val="0"/>
            </a:spcBef>
            <a:spcAft>
              <a:spcPct val="15000"/>
            </a:spcAft>
            <a:buChar char="••"/>
          </a:pPr>
          <a:r>
            <a:rPr lang="en-US" sz="1600" kern="1200" dirty="0" smtClean="0"/>
            <a:t>Jurisdictional Determination</a:t>
          </a:r>
          <a:endParaRPr lang="en-US" sz="1600" kern="1200" dirty="0"/>
        </a:p>
        <a:p>
          <a:pPr marL="171450" lvl="1" indent="-171450" algn="l" defTabSz="711200">
            <a:lnSpc>
              <a:spcPct val="90000"/>
            </a:lnSpc>
            <a:spcBef>
              <a:spcPct val="0"/>
            </a:spcBef>
            <a:spcAft>
              <a:spcPct val="15000"/>
            </a:spcAft>
            <a:buChar char="••"/>
          </a:pPr>
          <a:r>
            <a:rPr lang="en-US" sz="1600" kern="1200" dirty="0" smtClean="0"/>
            <a:t>Environmental Document</a:t>
          </a:r>
          <a:endParaRPr lang="en-US" sz="1600" kern="1200" dirty="0"/>
        </a:p>
      </dsp:txBody>
      <dsp:txXfrm rot="-5400000">
        <a:off x="1062995" y="1426528"/>
        <a:ext cx="6279212" cy="890696"/>
      </dsp:txXfrm>
    </dsp:sp>
    <dsp:sp modelId="{7A90CDE0-5231-4EB3-87EB-32E448BE7321}">
      <dsp:nvSpPr>
        <dsp:cNvPr id="0" name=""/>
        <dsp:cNvSpPr/>
      </dsp:nvSpPr>
      <dsp:spPr>
        <a:xfrm rot="5400000">
          <a:off x="-227784" y="3006845"/>
          <a:ext cx="1518563" cy="106299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Design</a:t>
          </a:r>
          <a:endParaRPr lang="en-US" sz="2100" kern="1200" dirty="0"/>
        </a:p>
      </dsp:txBody>
      <dsp:txXfrm rot="-5400000">
        <a:off x="1" y="3310557"/>
        <a:ext cx="1062994" cy="455569"/>
      </dsp:txXfrm>
    </dsp:sp>
    <dsp:sp modelId="{056D2F97-0C52-48F6-A42A-B411F26C9FCC}">
      <dsp:nvSpPr>
        <dsp:cNvPr id="0" name=""/>
        <dsp:cNvSpPr/>
      </dsp:nvSpPr>
      <dsp:spPr>
        <a:xfrm rot="5400000">
          <a:off x="3733160" y="82761"/>
          <a:ext cx="987066" cy="632739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Develop project footprint</a:t>
          </a:r>
          <a:endParaRPr lang="en-US" sz="1600" kern="1200" dirty="0"/>
        </a:p>
        <a:p>
          <a:pPr marL="171450" lvl="1" indent="-171450" algn="l" defTabSz="711200">
            <a:lnSpc>
              <a:spcPct val="90000"/>
            </a:lnSpc>
            <a:spcBef>
              <a:spcPct val="0"/>
            </a:spcBef>
            <a:spcAft>
              <a:spcPct val="15000"/>
            </a:spcAft>
            <a:buChar char="••"/>
          </a:pPr>
          <a:r>
            <a:rPr lang="en-US" sz="1600" kern="1200" dirty="0" smtClean="0"/>
            <a:t>Quantify impacts to wetlands</a:t>
          </a:r>
          <a:endParaRPr lang="en-US" sz="1600" kern="1200" dirty="0"/>
        </a:p>
        <a:p>
          <a:pPr marL="171450" lvl="1" indent="-171450" algn="l" defTabSz="711200">
            <a:lnSpc>
              <a:spcPct val="90000"/>
            </a:lnSpc>
            <a:spcBef>
              <a:spcPct val="0"/>
            </a:spcBef>
            <a:spcAft>
              <a:spcPct val="15000"/>
            </a:spcAft>
            <a:buChar char="••"/>
          </a:pPr>
          <a:r>
            <a:rPr lang="en-US" sz="1600" kern="1200" dirty="0" smtClean="0"/>
            <a:t>Re-evaluate environmental document</a:t>
          </a:r>
          <a:endParaRPr lang="en-US" sz="1600" kern="1200" dirty="0"/>
        </a:p>
        <a:p>
          <a:pPr marL="171450" lvl="1" indent="-171450" algn="l" defTabSz="711200">
            <a:lnSpc>
              <a:spcPct val="90000"/>
            </a:lnSpc>
            <a:spcBef>
              <a:spcPct val="0"/>
            </a:spcBef>
            <a:spcAft>
              <a:spcPct val="15000"/>
            </a:spcAft>
            <a:buChar char="••"/>
          </a:pPr>
          <a:r>
            <a:rPr lang="en-US" sz="1600" kern="1200" dirty="0" smtClean="0"/>
            <a:t>Permitting</a:t>
          </a:r>
          <a:endParaRPr lang="en-US" sz="1600" kern="1200" dirty="0"/>
        </a:p>
      </dsp:txBody>
      <dsp:txXfrm rot="-5400000">
        <a:off x="1062995" y="2801112"/>
        <a:ext cx="6279212" cy="890696"/>
      </dsp:txXfrm>
    </dsp:sp>
    <dsp:sp modelId="{842A77DD-1E3D-4626-A124-8EC87E7B3D81}">
      <dsp:nvSpPr>
        <dsp:cNvPr id="0" name=""/>
        <dsp:cNvSpPr/>
      </dsp:nvSpPr>
      <dsp:spPr>
        <a:xfrm rot="5400000">
          <a:off x="-227784" y="4355294"/>
          <a:ext cx="1518563" cy="106299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Bid/Build</a:t>
          </a:r>
          <a:endParaRPr lang="en-US" sz="2100" kern="1200" dirty="0"/>
        </a:p>
      </dsp:txBody>
      <dsp:txXfrm rot="-5400000">
        <a:off x="1" y="4659006"/>
        <a:ext cx="1062994" cy="455569"/>
      </dsp:txXfrm>
    </dsp:sp>
    <dsp:sp modelId="{522D44D2-5D48-4263-AA24-D4C5B0C90F72}">
      <dsp:nvSpPr>
        <dsp:cNvPr id="0" name=""/>
        <dsp:cNvSpPr/>
      </dsp:nvSpPr>
      <dsp:spPr>
        <a:xfrm rot="5400000">
          <a:off x="3733160" y="1457344"/>
          <a:ext cx="987066" cy="632739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Pre-construction Notification (if required)</a:t>
          </a:r>
          <a:endParaRPr lang="en-US" sz="1600" kern="1200" dirty="0"/>
        </a:p>
        <a:p>
          <a:pPr marL="171450" lvl="1" indent="-171450" algn="l" defTabSz="711200">
            <a:lnSpc>
              <a:spcPct val="90000"/>
            </a:lnSpc>
            <a:spcBef>
              <a:spcPct val="0"/>
            </a:spcBef>
            <a:spcAft>
              <a:spcPct val="15000"/>
            </a:spcAft>
            <a:buChar char="••"/>
          </a:pPr>
          <a:r>
            <a:rPr lang="en-US" sz="1600" kern="1200" dirty="0" smtClean="0"/>
            <a:t>Mitigation</a:t>
          </a:r>
          <a:endParaRPr lang="en-US" sz="1600" kern="1200" dirty="0"/>
        </a:p>
        <a:p>
          <a:pPr marL="171450" lvl="1" indent="-171450" algn="l" defTabSz="711200">
            <a:lnSpc>
              <a:spcPct val="90000"/>
            </a:lnSpc>
            <a:spcBef>
              <a:spcPct val="0"/>
            </a:spcBef>
            <a:spcAft>
              <a:spcPct val="15000"/>
            </a:spcAft>
            <a:buChar char="••"/>
          </a:pPr>
          <a:r>
            <a:rPr lang="en-US" sz="1600" kern="1200" dirty="0" smtClean="0"/>
            <a:t>Completion certification</a:t>
          </a:r>
          <a:endParaRPr lang="en-US" sz="1600" kern="1200" dirty="0"/>
        </a:p>
      </dsp:txBody>
      <dsp:txXfrm rot="-5400000">
        <a:off x="1062995" y="4175695"/>
        <a:ext cx="6279212" cy="89069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2/19/2020</a:t>
            </a:fld>
            <a:endParaRPr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dirty="0"/>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2/19/2020</a:t>
            </a:fld>
            <a:endParaRP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dirty="0"/>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Relative Ecologic Value (REV), required to</a:t>
            </a:r>
            <a:r>
              <a:rPr lang="en-US" baseline="0" dirty="0" smtClean="0"/>
              <a:t> calculate project debits for compensatory mitigation</a:t>
            </a:r>
            <a:endParaRPr lang="en-US" dirty="0" smtClean="0"/>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11</a:t>
            </a:fld>
            <a:endParaRPr lang="en-US" dirty="0"/>
          </a:p>
        </p:txBody>
      </p:sp>
    </p:spTree>
    <p:extLst>
      <p:ext uri="{BB962C8B-B14F-4D97-AF65-F5344CB8AC3E}">
        <p14:creationId xmlns:p14="http://schemas.microsoft.com/office/powerpoint/2010/main" val="1559990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Lead agency requests</a:t>
            </a:r>
            <a:r>
              <a:rPr lang="en-US" baseline="0" dirty="0" smtClean="0"/>
              <a:t> JD from USACOE</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12</a:t>
            </a:fld>
            <a:endParaRPr lang="en-US" dirty="0"/>
          </a:p>
        </p:txBody>
      </p:sp>
    </p:spTree>
    <p:extLst>
      <p:ext uri="{BB962C8B-B14F-4D97-AF65-F5344CB8AC3E}">
        <p14:creationId xmlns:p14="http://schemas.microsoft.com/office/powerpoint/2010/main" val="687302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Scoping is the term DOT&amp;PF uses to describe early</a:t>
            </a:r>
          </a:p>
          <a:p>
            <a:r>
              <a:rPr lang="en-US" dirty="0" smtClean="0"/>
              <a:t>EA activities that engage agencies and the public in:</a:t>
            </a:r>
          </a:p>
          <a:p>
            <a:r>
              <a:rPr lang="en-US" dirty="0" smtClean="0"/>
              <a:t>• Determining the scope of environmental issues to</a:t>
            </a:r>
          </a:p>
          <a:p>
            <a:r>
              <a:rPr lang="en-US" dirty="0" smtClean="0"/>
              <a:t>be addressed</a:t>
            </a:r>
          </a:p>
          <a:p>
            <a:r>
              <a:rPr lang="en-US" dirty="0" smtClean="0"/>
              <a:t>• Identifying the alternatives and measures that may</a:t>
            </a:r>
          </a:p>
          <a:p>
            <a:r>
              <a:rPr lang="en-US" dirty="0" smtClean="0"/>
              <a:t>mitigate adverse environmental impacts</a:t>
            </a:r>
          </a:p>
          <a:p>
            <a:r>
              <a:rPr lang="en-US" dirty="0" smtClean="0"/>
              <a:t>• Identifying other environmental requirements that</a:t>
            </a:r>
          </a:p>
          <a:p>
            <a:r>
              <a:rPr lang="en-US" dirty="0" smtClean="0"/>
              <a:t>should be performed concurrently with the </a:t>
            </a:r>
            <a:r>
              <a:rPr lang="en-US" dirty="0" smtClean="0"/>
              <a:t>enviro doc</a:t>
            </a:r>
            <a:endParaRPr lang="en-US" dirty="0" smtClean="0"/>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13</a:t>
            </a:fld>
            <a:endParaRPr lang="en-US" dirty="0"/>
          </a:p>
        </p:txBody>
      </p:sp>
    </p:spTree>
    <p:extLst>
      <p:ext uri="{BB962C8B-B14F-4D97-AF65-F5344CB8AC3E}">
        <p14:creationId xmlns:p14="http://schemas.microsoft.com/office/powerpoint/2010/main" val="1667638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For this example project: first CatEx: 2011</a:t>
            </a:r>
          </a:p>
          <a:p>
            <a:pPr marL="171450" indent="-171450">
              <a:buFont typeface="Arial" panose="020B0604020202020204" pitchFamily="34" charset="0"/>
              <a:buChar char="•"/>
            </a:pPr>
            <a:r>
              <a:rPr lang="en-US" dirty="0" smtClean="0"/>
              <a:t>Rescoped in 2014, new CatEx in 2016</a:t>
            </a:r>
          </a:p>
          <a:p>
            <a:pPr marL="171450" indent="-171450">
              <a:buFont typeface="Arial" panose="020B0604020202020204" pitchFamily="34" charset="0"/>
              <a:buChar char="•"/>
            </a:pPr>
            <a:r>
              <a:rPr lang="en-US" dirty="0" smtClean="0"/>
              <a:t>Re-evaluations in 2017 and 2019</a:t>
            </a:r>
          </a:p>
          <a:p>
            <a:pPr marL="171450" indent="-171450">
              <a:buFont typeface="Arial" panose="020B0604020202020204" pitchFamily="34" charset="0"/>
              <a:buChar char="•"/>
            </a:pPr>
            <a:r>
              <a:rPr lang="en-US" dirty="0" smtClean="0"/>
              <a:t>Advertised for construction bids in 2019</a:t>
            </a:r>
          </a:p>
          <a:p>
            <a:pPr marL="171450" indent="-171450">
              <a:buFont typeface="Arial" panose="020B0604020202020204" pitchFamily="34" charset="0"/>
              <a:buChar char="•"/>
            </a:pPr>
            <a:r>
              <a:rPr lang="en-US" dirty="0" smtClean="0"/>
              <a:t>Construction 2020-2021</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14</a:t>
            </a:fld>
            <a:endParaRPr lang="en-US" dirty="0"/>
          </a:p>
        </p:txBody>
      </p:sp>
    </p:spTree>
    <p:extLst>
      <p:ext uri="{BB962C8B-B14F-4D97-AF65-F5344CB8AC3E}">
        <p14:creationId xmlns:p14="http://schemas.microsoft.com/office/powerpoint/2010/main" val="464008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Acronyms: LEDPA, RIBITS</a:t>
            </a:r>
          </a:p>
          <a:p>
            <a:pPr marL="171450" indent="-171450">
              <a:buFont typeface="Arial" panose="020B0604020202020204" pitchFamily="34" charset="0"/>
              <a:buChar char="•"/>
            </a:pPr>
            <a:r>
              <a:rPr lang="en-US" dirty="0" smtClean="0"/>
              <a:t>Mitigation will be required to the extent necessary to ensure that the individual and cumulative adverse environmental effects are no more than minimal. </a:t>
            </a:r>
          </a:p>
          <a:p>
            <a:pPr marL="171450" indent="-171450">
              <a:buFont typeface="Arial" panose="020B0604020202020204" pitchFamily="34" charset="0"/>
              <a:buChar char="•"/>
            </a:pPr>
            <a:r>
              <a:rPr lang="en-US" dirty="0" smtClean="0"/>
              <a:t>I’d like to focus</a:t>
            </a:r>
            <a:r>
              <a:rPr lang="en-US" baseline="0" dirty="0" smtClean="0"/>
              <a:t> on avoiding </a:t>
            </a:r>
            <a:r>
              <a:rPr lang="en-US" baseline="0" smtClean="0"/>
              <a:t>and compensatory</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18</a:t>
            </a:fld>
            <a:endParaRPr lang="en-US" dirty="0"/>
          </a:p>
        </p:txBody>
      </p:sp>
    </p:spTree>
    <p:extLst>
      <p:ext uri="{BB962C8B-B14F-4D97-AF65-F5344CB8AC3E}">
        <p14:creationId xmlns:p14="http://schemas.microsoft.com/office/powerpoint/2010/main" val="3959407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Compensatory mitigation is identified during permit</a:t>
            </a:r>
            <a:r>
              <a:rPr lang="en-US" baseline="0" dirty="0" smtClean="0"/>
              <a:t> review</a:t>
            </a:r>
          </a:p>
          <a:p>
            <a:pPr marL="171450" indent="-171450">
              <a:buFont typeface="Arial" panose="020B0604020202020204" pitchFamily="34" charset="0"/>
              <a:buChar char="•"/>
            </a:pPr>
            <a:r>
              <a:rPr lang="en-US" dirty="0" smtClean="0"/>
              <a:t>The prospective permittee is responsible for proposing an appropriate compensatory mitigation option if compensatory mitigation is necessary to ensure that the activity results in no more than minimal adverse environmental effects. For the NWPs, the preferred mechanism for providing compensatory mitigation is mitigation bank credits or in-lieu fee program credits</a:t>
            </a:r>
          </a:p>
          <a:p>
            <a:pPr marL="171450" indent="-171450">
              <a:buFont typeface="Arial" panose="020B0604020202020204" pitchFamily="34" charset="0"/>
              <a:buChar char="•"/>
            </a:pPr>
            <a:r>
              <a:rPr lang="en-US" baseline="0" dirty="0" smtClean="0"/>
              <a:t>Mitigation banking: </a:t>
            </a:r>
            <a:r>
              <a:rPr lang="en-US" sz="1200" b="0" i="0" kern="1200" dirty="0" smtClean="0">
                <a:solidFill>
                  <a:schemeClr val="tx1"/>
                </a:solidFill>
                <a:effectLst/>
                <a:latin typeface="+mn-lt"/>
                <a:ea typeface="+mn-ea"/>
                <a:cs typeface="+mn-cs"/>
              </a:rPr>
              <a:t>Producers can buy credits from wetlands mitigation banks to compensate for the impact of lost wetlands. Wetland mitigation banks are established through the restoration, creation or enhancement of wetlands. When a mitigation bank is established, the landowner retains ownership and use of the property, while a conservation easement protects the wetlands from degrading activities.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Bank sponsors develop mitigation banks.  A bank sponsor is any individual or entity that develops wetlands for use in wetland mitigation banking. The sponsor is responsible for the cost of wetland development, as well as long-term maintenance to ensure that the wetland continues to function as designed in the future.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Credits are determined using a functional assessment procedure that evaluates individual wetland functions. As the credits are sold, they are subtracted from the bank until all of the available credits are purchased. At this time, the mitigation bank closes and no additional credits can be sold from that bank.</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19</a:t>
            </a:fld>
            <a:endParaRPr lang="en-US" dirty="0"/>
          </a:p>
        </p:txBody>
      </p:sp>
    </p:spTree>
    <p:extLst>
      <p:ext uri="{BB962C8B-B14F-4D97-AF65-F5344CB8AC3E}">
        <p14:creationId xmlns:p14="http://schemas.microsoft.com/office/powerpoint/2010/main" val="1227120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$84,901 was paid to the Great Land Trust for 0.53 credits</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20</a:t>
            </a:fld>
            <a:endParaRPr lang="en-US" dirty="0"/>
          </a:p>
        </p:txBody>
      </p:sp>
    </p:spTree>
    <p:extLst>
      <p:ext uri="{BB962C8B-B14F-4D97-AF65-F5344CB8AC3E}">
        <p14:creationId xmlns:p14="http://schemas.microsoft.com/office/powerpoint/2010/main" val="1974067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10</a:t>
            </a:r>
            <a:r>
              <a:rPr lang="en-US" baseline="0" dirty="0" smtClean="0"/>
              <a:t> weeks from application to permit</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21</a:t>
            </a:fld>
            <a:endParaRPr lang="en-US" dirty="0"/>
          </a:p>
        </p:txBody>
      </p:sp>
    </p:spTree>
    <p:extLst>
      <p:ext uri="{BB962C8B-B14F-4D97-AF65-F5344CB8AC3E}">
        <p14:creationId xmlns:p14="http://schemas.microsoft.com/office/powerpoint/2010/main" val="3844533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We’ve heard a</a:t>
            </a:r>
            <a:r>
              <a:rPr lang="en-US" baseline="0" dirty="0" smtClean="0"/>
              <a:t> lot about this topic</a:t>
            </a:r>
          </a:p>
          <a:p>
            <a:pPr marL="171450" indent="-171450">
              <a:buFont typeface="Arial" panose="020B0604020202020204" pitchFamily="34" charset="0"/>
              <a:buChar char="•"/>
            </a:pPr>
            <a:r>
              <a:rPr lang="en-US" baseline="0" dirty="0" smtClean="0"/>
              <a:t>USACOE likes the application to do most of the work, let them review/comment/approve</a:t>
            </a:r>
          </a:p>
          <a:p>
            <a:pPr marL="171450" indent="-171450">
              <a:buFont typeface="Arial" panose="020B0604020202020204" pitchFamily="34" charset="0"/>
              <a:buChar char="•"/>
            </a:pPr>
            <a:r>
              <a:rPr lang="en-US" baseline="0" dirty="0" smtClean="0"/>
              <a:t>Almost every project I work on includes wetlands, since a large portion of AK is covered in wetlands</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2</a:t>
            </a:fld>
            <a:endParaRPr lang="en-US" dirty="0"/>
          </a:p>
        </p:txBody>
      </p:sp>
    </p:spTree>
    <p:extLst>
      <p:ext uri="{BB962C8B-B14F-4D97-AF65-F5344CB8AC3E}">
        <p14:creationId xmlns:p14="http://schemas.microsoft.com/office/powerpoint/2010/main" val="3852198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Ellen told us about background of CWA, USACOE’s mission, section 10 and 404 permits, types of permits,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Cameron gave a nice talk last week on the controversy surrounding WOTUS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3</a:t>
            </a:fld>
            <a:endParaRPr lang="en-US" dirty="0"/>
          </a:p>
        </p:txBody>
      </p:sp>
    </p:spTree>
    <p:extLst>
      <p:ext uri="{BB962C8B-B14F-4D97-AF65-F5344CB8AC3E}">
        <p14:creationId xmlns:p14="http://schemas.microsoft.com/office/powerpoint/2010/main" val="733778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Section 10: navigability (Sophie, previous presentation)</a:t>
            </a:r>
          </a:p>
          <a:p>
            <a:pPr marL="171450" indent="-171450">
              <a:buFont typeface="Arial" panose="020B0604020202020204" pitchFamily="34" charset="0"/>
              <a:buChar char="•"/>
            </a:pPr>
            <a:r>
              <a:rPr lang="en-US" dirty="0" smtClean="0"/>
              <a:t>Section</a:t>
            </a:r>
            <a:r>
              <a:rPr lang="en-US" baseline="0" dirty="0" smtClean="0"/>
              <a:t> 404: restore and maintain the physical, chemical, and biological integrity of the nation’s waters</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5</a:t>
            </a:fld>
            <a:endParaRPr lang="en-US" dirty="0"/>
          </a:p>
        </p:txBody>
      </p:sp>
    </p:spTree>
    <p:extLst>
      <p:ext uri="{BB962C8B-B14F-4D97-AF65-F5344CB8AC3E}">
        <p14:creationId xmlns:p14="http://schemas.microsoft.com/office/powerpoint/2010/main" val="1687551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Nationwide permits authorize specific activities in areas under Corps’ Regulatory jurisdiction. These activities are minor in scope and must result in no more than minimal adverse impacts, both individually and cumulatively. Individuals wishing to perform work under a nationwide permit must ensure their project meets all applicable terms and conditions, including the regional conditions specific to Alaska. If the conditions cannot be met, a regional general permit or individual permit will be required.</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Regional General Permits (GPs) are issued by the Alaska District Corps of Engineers. Some GPs authorize specific activities statewide, while others are specific to certain regions in Alaska. GPs can only authorize activities or categories of activities that have minimal impacts both individually and cumulatively.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Flood</a:t>
            </a:r>
            <a:r>
              <a:rPr lang="en-US" sz="1200" b="0" i="0" kern="1200" baseline="0" dirty="0" smtClean="0">
                <a:solidFill>
                  <a:schemeClr val="tx1"/>
                </a:solidFill>
                <a:effectLst/>
                <a:latin typeface="+mn-lt"/>
                <a:ea typeface="+mn-ea"/>
                <a:cs typeface="+mn-cs"/>
              </a:rPr>
              <a:t> hazard permits are often associated with fill placement</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6</a:t>
            </a:fld>
            <a:endParaRPr lang="en-US" dirty="0"/>
          </a:p>
        </p:txBody>
      </p:sp>
    </p:spTree>
    <p:extLst>
      <p:ext uri="{BB962C8B-B14F-4D97-AF65-F5344CB8AC3E}">
        <p14:creationId xmlns:p14="http://schemas.microsoft.com/office/powerpoint/2010/main" val="3878320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DOT&amp;PF has entered into the NEPA Assignment Program through an MOU with FHWA to assume responsibilities under NEPA and all or part of FHWA's responsibilities for environmental review, consultation, or other actions required under any Federal environmental law with respect to one or more Federal Highway projects within Alaska.</a:t>
            </a:r>
          </a:p>
          <a:p>
            <a:pPr marL="171450" indent="-171450">
              <a:buFont typeface="Arial" panose="020B0604020202020204" pitchFamily="34" charset="0"/>
              <a:buChar char="•"/>
            </a:pPr>
            <a:r>
              <a:rPr lang="en-US" dirty="0" smtClean="0"/>
              <a:t>Programmatic agreement:</a:t>
            </a:r>
            <a:r>
              <a:rPr lang="en-US" baseline="0" dirty="0" smtClean="0"/>
              <a:t> </a:t>
            </a:r>
            <a:r>
              <a:rPr lang="en-US" dirty="0" smtClean="0"/>
              <a:t>No actions involving more than 10 acres of U.S. Army Corps of Engineers jurisdictional wetlands </a:t>
            </a:r>
          </a:p>
          <a:p>
            <a:pPr marL="171450" indent="-171450">
              <a:buFont typeface="Arial" panose="020B0604020202020204" pitchFamily="34" charset="0"/>
              <a:buChar char="•"/>
            </a:pPr>
            <a:r>
              <a:rPr lang="en-US" dirty="0" smtClean="0"/>
              <a:t>Ellen talked</a:t>
            </a:r>
            <a:r>
              <a:rPr lang="en-US" baseline="0" dirty="0" smtClean="0"/>
              <a:t> about 404 permits as viewed by the USACOE, my discussions is from the viewpoint of the </a:t>
            </a:r>
            <a:r>
              <a:rPr lang="en-US" baseline="0" dirty="0" smtClean="0"/>
              <a:t>applicant</a:t>
            </a:r>
          </a:p>
          <a:p>
            <a:pPr marL="171450" indent="-171450">
              <a:buFont typeface="Arial" panose="020B0604020202020204" pitchFamily="34" charset="0"/>
              <a:buChar char="•"/>
            </a:pPr>
            <a:r>
              <a:rPr lang="en-US" baseline="0" dirty="0" smtClean="0"/>
              <a:t>Flow chart shows the project development steps and each major environmental interaction, specific to wetlands</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7</a:t>
            </a:fld>
            <a:endParaRPr lang="en-US" dirty="0"/>
          </a:p>
        </p:txBody>
      </p:sp>
    </p:spTree>
    <p:extLst>
      <p:ext uri="{BB962C8B-B14F-4D97-AF65-F5344CB8AC3E}">
        <p14:creationId xmlns:p14="http://schemas.microsoft.com/office/powerpoint/2010/main" val="3116651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Resources for desktop mapping of wetlands</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8</a:t>
            </a:fld>
            <a:endParaRPr lang="en-US" dirty="0"/>
          </a:p>
        </p:txBody>
      </p:sp>
    </p:spTree>
    <p:extLst>
      <p:ext uri="{BB962C8B-B14F-4D97-AF65-F5344CB8AC3E}">
        <p14:creationId xmlns:p14="http://schemas.microsoft.com/office/powerpoint/2010/main" val="410058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Field delineation by a Professional Wetlands Scientist certification</a:t>
            </a:r>
          </a:p>
          <a:p>
            <a:pPr marL="171450" indent="-171450">
              <a:buFont typeface="Arial" panose="020B0604020202020204" pitchFamily="34" charset="0"/>
              <a:buChar char="•"/>
            </a:pPr>
            <a:r>
              <a:rPr lang="en-US" dirty="0" smtClean="0"/>
              <a:t>USACOE wetlands delineation manual, </a:t>
            </a:r>
            <a:r>
              <a:rPr lang="en-US" dirty="0" smtClean="0"/>
              <a:t>AK</a:t>
            </a:r>
            <a:r>
              <a:rPr lang="en-US" baseline="0" dirty="0" smtClean="0"/>
              <a:t> </a:t>
            </a:r>
            <a:r>
              <a:rPr lang="en-US" baseline="0" dirty="0" smtClean="0"/>
              <a:t>region</a:t>
            </a:r>
          </a:p>
          <a:p>
            <a:pPr marL="171450" indent="-171450">
              <a:buFont typeface="Arial" panose="020B0604020202020204" pitchFamily="34" charset="0"/>
              <a:buChar char="•"/>
            </a:pPr>
            <a:r>
              <a:rPr lang="en-US" baseline="0" dirty="0" smtClean="0"/>
              <a:t>State of AK wetlands delineation manual</a:t>
            </a:r>
            <a:endParaRPr lang="en-US"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9</a:t>
            </a:fld>
            <a:endParaRPr lang="en-US" dirty="0"/>
          </a:p>
        </p:txBody>
      </p:sp>
    </p:spTree>
    <p:extLst>
      <p:ext uri="{BB962C8B-B14F-4D97-AF65-F5344CB8AC3E}">
        <p14:creationId xmlns:p14="http://schemas.microsoft.com/office/powerpoint/2010/main" val="1193287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Overlay to visualize delineated wetlands in respect to project</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10</a:t>
            </a:fld>
            <a:endParaRPr lang="en-US" dirty="0"/>
          </a:p>
        </p:txBody>
      </p:sp>
    </p:spTree>
    <p:extLst>
      <p:ext uri="{BB962C8B-B14F-4D97-AF65-F5344CB8AC3E}">
        <p14:creationId xmlns:p14="http://schemas.microsoft.com/office/powerpoint/2010/main" val="16828920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dirty="0"/>
          </a:p>
        </p:txBody>
      </p:sp>
      <p:sp>
        <p:nvSpPr>
          <p:cNvPr id="4" name="Date Placeholder 3"/>
          <p:cNvSpPr>
            <a:spLocks noGrp="1"/>
          </p:cNvSpPr>
          <p:nvPr>
            <p:ph type="dt" sz="half" idx="10"/>
          </p:nvPr>
        </p:nvSpPr>
        <p:spPr/>
        <p:txBody>
          <a:bodyPr/>
          <a:lstStyle/>
          <a:p>
            <a:fld id="{C9B55A74-0919-413E-865C-E0E8D1722ED7}" type="datetime1">
              <a:rPr lang="en-US" smtClean="0"/>
              <a:pPr/>
              <a:t>2/19/2020</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dirty="0"/>
          </a:p>
        </p:txBody>
      </p:sp>
      <p:sp>
        <p:nvSpPr>
          <p:cNvPr id="4" name="Date Placeholder 3"/>
          <p:cNvSpPr>
            <a:spLocks noGrp="1"/>
          </p:cNvSpPr>
          <p:nvPr>
            <p:ph type="dt" sz="half" idx="10"/>
          </p:nvPr>
        </p:nvSpPr>
        <p:spPr/>
        <p:txBody>
          <a:bodyPr/>
          <a:lstStyle/>
          <a:p>
            <a:fld id="{25BFE46A-5893-4F80-829A-F37AF8AAC03B}" type="datetime1">
              <a:rPr lang="en-US" smtClean="0"/>
              <a:pPr/>
              <a:t>2/19/2020</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dirty="0"/>
          </a:p>
        </p:txBody>
      </p:sp>
      <p:sp>
        <p:nvSpPr>
          <p:cNvPr id="4" name="Date Placeholder 3"/>
          <p:cNvSpPr>
            <a:spLocks noGrp="1"/>
          </p:cNvSpPr>
          <p:nvPr>
            <p:ph type="dt" sz="half" idx="10"/>
          </p:nvPr>
        </p:nvSpPr>
        <p:spPr/>
        <p:txBody>
          <a:bodyPr/>
          <a:lstStyle/>
          <a:p>
            <a:fld id="{6DD1B487-36FD-4CED-B07A-1A81FC6540B1}" type="datetime1">
              <a:rPr lang="en-US" smtClean="0"/>
              <a:pPr/>
              <a:t>2/19/2020</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fld id="{93A66BA0-BF77-43AC-894A-20AD8220B887}" type="datetime1">
              <a:rPr lang="en-US" smtClean="0"/>
              <a:pPr/>
              <a:t>2/19/2020</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4C81B4D-F060-418E-A958-B2BDC1A258F8}" type="datetime1">
              <a:rPr lang="en-US" smtClean="0"/>
              <a:pPr/>
              <a:t>2/19/2020</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dirty="0"/>
          </a:p>
        </p:txBody>
      </p:sp>
      <p:sp>
        <p:nvSpPr>
          <p:cNvPr id="3" name="Date Placeholder 2"/>
          <p:cNvSpPr>
            <a:spLocks noGrp="1"/>
          </p:cNvSpPr>
          <p:nvPr>
            <p:ph type="dt" sz="half" idx="10"/>
          </p:nvPr>
        </p:nvSpPr>
        <p:spPr/>
        <p:txBody>
          <a:bodyPr/>
          <a:lstStyle/>
          <a:p>
            <a:fld id="{9386AC23-C97B-41FB-9B89-C7FE0FB631CA}" type="datetime1">
              <a:rPr lang="en-US" smtClean="0"/>
              <a:pPr/>
              <a:t>2/19/2020</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dirty="0"/>
          </a:p>
        </p:txBody>
      </p:sp>
      <p:sp>
        <p:nvSpPr>
          <p:cNvPr id="2" name="Date Placeholder 1"/>
          <p:cNvSpPr>
            <a:spLocks noGrp="1"/>
          </p:cNvSpPr>
          <p:nvPr>
            <p:ph type="dt" sz="half" idx="10"/>
          </p:nvPr>
        </p:nvSpPr>
        <p:spPr/>
        <p:txBody>
          <a:bodyPr/>
          <a:lstStyle/>
          <a:p>
            <a:fld id="{C81B9673-AC7F-4F1F-84E4-F0E5EAAE106D}" type="datetime1">
              <a:rPr lang="en-US" smtClean="0"/>
              <a:pPr/>
              <a:t>2/19/2020</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smtClean="0"/>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fld id="{BA2A3310-D664-4933-9402-AB5DB0887727}" type="datetime1">
              <a:rPr lang="en-US" smtClean="0"/>
              <a:pPr/>
              <a:t>2/19/2020</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smtClean="0"/>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fld id="{E1447A63-5E3D-469C-A0D1-119323F4F95E}" type="datetime1">
              <a:rPr lang="en-US" smtClean="0"/>
              <a:pPr/>
              <a:t>2/19/2020</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dirty="0"/>
              <a:t>E</a:t>
            </a:r>
            <a:r>
              <a:rPr dirty="0"/>
              <a:t>dit Master text styles</a:t>
            </a:r>
          </a:p>
          <a:p>
            <a:pPr lvl="1"/>
            <a:r>
              <a:rPr dirty="0"/>
              <a:t>Second level</a:t>
            </a:r>
          </a:p>
          <a:p>
            <a:pPr lvl="2"/>
            <a:r>
              <a:rPr dirty="0"/>
              <a:t>Third level</a:t>
            </a:r>
          </a:p>
          <a:p>
            <a:pPr lvl="3"/>
            <a:r>
              <a:rPr dirty="0"/>
              <a:t>Fourth level</a:t>
            </a:r>
          </a:p>
          <a:p>
            <a:pPr lvl="4"/>
            <a:r>
              <a:rPr dirty="0"/>
              <a:t>Fifth level</a:t>
            </a: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2/19/2020</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dirty="0"/>
              <a:t>Add a footer</a:t>
            </a:r>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www.poa.usace.army.mil/Portals/34/docs/regulatory/2017/2017NationwidePermitGeneralConditions.pdf"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hyperlink" Target="https://ribits.usace.army.mil/ribits_apex/f?p=107:2" TargetMode="Externa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dot.alaska.gov/stwddes/desenviron/index.shtml" TargetMode="External"/><Relationship Id="rId7" Type="http://schemas.openxmlformats.org/officeDocument/2006/relationships/hyperlink" Target="http://sewardhighway100-105.com/" TargetMode="External"/><Relationship Id="rId2" Type="http://schemas.openxmlformats.org/officeDocument/2006/relationships/hyperlink" Target="https://www.poa.usace.army.mil/" TargetMode="External"/><Relationship Id="rId1" Type="http://schemas.openxmlformats.org/officeDocument/2006/relationships/slideLayout" Target="../slideLayouts/slideLayout5.xml"/><Relationship Id="rId6" Type="http://schemas.openxmlformats.org/officeDocument/2006/relationships/hyperlink" Target="http://anchoragestormwater.com/maps.html" TargetMode="External"/><Relationship Id="rId5" Type="http://schemas.openxmlformats.org/officeDocument/2006/relationships/hyperlink" Target="https://www.fws.gov/wetlands/" TargetMode="External"/><Relationship Id="rId4" Type="http://schemas.openxmlformats.org/officeDocument/2006/relationships/hyperlink" Target="https://www.environment.fhwa.dot.gov/default.aspx"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poa.usace.army.mil/Missions/Regulatory/Permits/Nationwide-Permits/"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hyperlink" Target="https://www.poa.usace.army.mil/Missions/Regulatory/Permits/Regional-General-Permits/"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12.jpg"/><Relationship Id="rId5" Type="http://schemas.openxmlformats.org/officeDocument/2006/relationships/diagramQuickStyle" Target="../diagrams/quickStyle1.xml"/><Relationship Id="rId10" Type="http://schemas.openxmlformats.org/officeDocument/2006/relationships/image" Target="../media/image11.png"/><Relationship Id="rId4" Type="http://schemas.openxmlformats.org/officeDocument/2006/relationships/diagramLayout" Target="../diagrams/layout1.xml"/><Relationship Id="rId9"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Section 404 Permits</a:t>
            </a:r>
            <a:endParaRPr lang="en-US" dirty="0"/>
          </a:p>
        </p:txBody>
      </p:sp>
      <p:sp>
        <p:nvSpPr>
          <p:cNvPr id="3" name="Subtitle 2"/>
          <p:cNvSpPr>
            <a:spLocks noGrp="1"/>
          </p:cNvSpPr>
          <p:nvPr>
            <p:ph type="subTitle" idx="1"/>
          </p:nvPr>
        </p:nvSpPr>
        <p:spPr/>
        <p:txBody>
          <a:bodyPr/>
          <a:lstStyle/>
          <a:p>
            <a:r>
              <a:rPr lang="en-US" dirty="0" smtClean="0"/>
              <a:t>Marc Frutiger, PE, PTOE</a:t>
            </a:r>
            <a:endParaRPr lang="en-US" dirty="0"/>
          </a:p>
        </p:txBody>
      </p:sp>
      <p:sp>
        <p:nvSpPr>
          <p:cNvPr id="4" name="Title 1"/>
          <p:cNvSpPr txBox="1">
            <a:spLocks/>
          </p:cNvSpPr>
          <p:nvPr/>
        </p:nvSpPr>
        <p:spPr>
          <a:xfrm>
            <a:off x="1751777" y="189755"/>
            <a:ext cx="4846320" cy="766848"/>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sz="2800" dirty="0" smtClean="0"/>
              <a:t>ENVE 644 – Environmental Management and Permitting</a:t>
            </a:r>
            <a:endParaRPr lang="en-US" sz="2800" dirty="0"/>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CD8D479-8942-46E8-A226-A4E01F7A105C}" type="slidenum">
              <a:rPr lang="en-US" smtClean="0"/>
              <a:t>10</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2/19/2020</a:t>
            </a:fld>
            <a:endParaRPr lang="en-US" dirty="0"/>
          </a:p>
        </p:txBody>
      </p:sp>
      <p:sp>
        <p:nvSpPr>
          <p:cNvPr id="2" name="Title 1"/>
          <p:cNvSpPr>
            <a:spLocks noGrp="1"/>
          </p:cNvSpPr>
          <p:nvPr>
            <p:ph type="title"/>
          </p:nvPr>
        </p:nvSpPr>
        <p:spPr>
          <a:xfrm>
            <a:off x="1410026" y="276087"/>
            <a:ext cx="10781974" cy="610178"/>
          </a:xfrm>
        </p:spPr>
        <p:txBody>
          <a:bodyPr/>
          <a:lstStyle/>
          <a:p>
            <a:r>
              <a:rPr lang="en-US" dirty="0"/>
              <a:t>Wetlands Delineation, Functions, and Values Assessment</a:t>
            </a:r>
          </a:p>
        </p:txBody>
      </p:sp>
      <p:sp>
        <p:nvSpPr>
          <p:cNvPr id="9" name="Footer Placeholder 8"/>
          <p:cNvSpPr>
            <a:spLocks noGrp="1"/>
          </p:cNvSpPr>
          <p:nvPr>
            <p:ph type="ftr" sz="quarter" idx="11"/>
          </p:nvPr>
        </p:nvSpPr>
        <p:spPr/>
        <p:txBody>
          <a:bodyPr/>
          <a:lstStyle/>
          <a:p>
            <a:r>
              <a:rPr lang="en-US" dirty="0" smtClean="0"/>
              <a:t>Section 404 Permits</a:t>
            </a:r>
            <a:endParaRPr lang="en-US" dirty="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410026" y="766424"/>
            <a:ext cx="9046643" cy="5853711"/>
          </a:xfrm>
        </p:spPr>
      </p:pic>
    </p:spTree>
    <p:extLst>
      <p:ext uri="{BB962C8B-B14F-4D97-AF65-F5344CB8AC3E}">
        <p14:creationId xmlns:p14="http://schemas.microsoft.com/office/powerpoint/2010/main" val="183413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CD8D479-8942-46E8-A226-A4E01F7A105C}" type="slidenum">
              <a:rPr lang="en-US" smtClean="0"/>
              <a:t>11</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2/19/2020</a:t>
            </a:fld>
            <a:endParaRPr lang="en-US" dirty="0"/>
          </a:p>
        </p:txBody>
      </p:sp>
      <p:sp>
        <p:nvSpPr>
          <p:cNvPr id="2" name="Title 1"/>
          <p:cNvSpPr>
            <a:spLocks noGrp="1"/>
          </p:cNvSpPr>
          <p:nvPr>
            <p:ph type="title"/>
          </p:nvPr>
        </p:nvSpPr>
        <p:spPr>
          <a:xfrm>
            <a:off x="1410026" y="276087"/>
            <a:ext cx="10781974" cy="610178"/>
          </a:xfrm>
        </p:spPr>
        <p:txBody>
          <a:bodyPr/>
          <a:lstStyle/>
          <a:p>
            <a:r>
              <a:rPr lang="en-US" dirty="0"/>
              <a:t>Wetlands Delineation, Functions, and Values Assessment</a:t>
            </a:r>
          </a:p>
        </p:txBody>
      </p:sp>
      <p:sp>
        <p:nvSpPr>
          <p:cNvPr id="9" name="Footer Placeholder 8"/>
          <p:cNvSpPr>
            <a:spLocks noGrp="1"/>
          </p:cNvSpPr>
          <p:nvPr>
            <p:ph type="ftr" sz="quarter" idx="11"/>
          </p:nvPr>
        </p:nvSpPr>
        <p:spPr/>
        <p:txBody>
          <a:bodyPr/>
          <a:lstStyle/>
          <a:p>
            <a:r>
              <a:rPr lang="en-US" dirty="0" smtClean="0"/>
              <a:t>Section 404 Permits</a:t>
            </a:r>
            <a:endParaRPr lang="en-US" dirty="0"/>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2999050" y="75204"/>
            <a:ext cx="5530839" cy="7152960"/>
          </a:xfrm>
        </p:spPr>
      </p:pic>
    </p:spTree>
    <p:extLst>
      <p:ext uri="{BB962C8B-B14F-4D97-AF65-F5344CB8AC3E}">
        <p14:creationId xmlns:p14="http://schemas.microsoft.com/office/powerpoint/2010/main" val="85518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Jurisdictional Determination</a:t>
            </a:r>
          </a:p>
        </p:txBody>
      </p:sp>
      <p:sp>
        <p:nvSpPr>
          <p:cNvPr id="7" name="Slide Number Placeholder 6"/>
          <p:cNvSpPr>
            <a:spLocks noGrp="1"/>
          </p:cNvSpPr>
          <p:nvPr>
            <p:ph type="sldNum" sz="quarter" idx="12"/>
          </p:nvPr>
        </p:nvSpPr>
        <p:spPr/>
        <p:txBody>
          <a:bodyPr/>
          <a:lstStyle/>
          <a:p>
            <a:fld id="{9CD8D479-8942-46E8-A226-A4E01F7A105C}" type="slidenum">
              <a:rPr lang="en-US" smtClean="0"/>
              <a:t>12</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2/19/2020</a:t>
            </a:fld>
            <a:endParaRPr lang="en-US" dirty="0"/>
          </a:p>
        </p:txBody>
      </p:sp>
      <p:sp>
        <p:nvSpPr>
          <p:cNvPr id="9" name="Footer Placeholder 8"/>
          <p:cNvSpPr>
            <a:spLocks noGrp="1"/>
          </p:cNvSpPr>
          <p:nvPr>
            <p:ph type="ftr" sz="quarter" idx="11"/>
          </p:nvPr>
        </p:nvSpPr>
        <p:spPr/>
        <p:txBody>
          <a:bodyPr/>
          <a:lstStyle/>
          <a:p>
            <a:r>
              <a:rPr lang="en-US" dirty="0" smtClean="0"/>
              <a:t>Section 404 Permits</a:t>
            </a:r>
            <a:endParaRPr lang="en-US" dirty="0"/>
          </a:p>
        </p:txBody>
      </p:sp>
      <p:pic>
        <p:nvPicPr>
          <p:cNvPr id="3" name="Content Placeholder 2"/>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7340601" y="148881"/>
            <a:ext cx="4491892" cy="6080486"/>
          </a:xfrm>
        </p:spPr>
      </p:pic>
      <p:pic>
        <p:nvPicPr>
          <p:cNvPr id="11" name="Content Placeholder 2"/>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a:stretch/>
        </p:blipFill>
        <p:spPr>
          <a:xfrm>
            <a:off x="182879" y="2968280"/>
            <a:ext cx="7315201" cy="1315961"/>
          </a:xfrm>
          <a:ln w="19050">
            <a:solidFill>
              <a:srgbClr val="FF0000"/>
            </a:solidFill>
          </a:ln>
        </p:spPr>
      </p:pic>
      <p:sp>
        <p:nvSpPr>
          <p:cNvPr id="4" name="Rectangle 3"/>
          <p:cNvSpPr/>
          <p:nvPr/>
        </p:nvSpPr>
        <p:spPr>
          <a:xfrm>
            <a:off x="7666891" y="3263704"/>
            <a:ext cx="3882684" cy="590745"/>
          </a:xfrm>
          <a:prstGeom prst="rect">
            <a:avLst/>
          </a:prstGeom>
          <a:solidFill>
            <a:srgbClr val="FFFF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213316" y="3263703"/>
            <a:ext cx="5012984" cy="177997"/>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04566" y="3441700"/>
            <a:ext cx="2106834" cy="177997"/>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7498080" y="2968280"/>
            <a:ext cx="168811" cy="29542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498080" y="3854449"/>
            <a:ext cx="168811" cy="42979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02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CD8D479-8942-46E8-A226-A4E01F7A105C}" type="slidenum">
              <a:rPr lang="en-US" smtClean="0"/>
              <a:t>13</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2/19/2020</a:t>
            </a:fld>
            <a:endParaRPr lang="en-US" dirty="0"/>
          </a:p>
        </p:txBody>
      </p:sp>
      <p:sp>
        <p:nvSpPr>
          <p:cNvPr id="2" name="Title 1"/>
          <p:cNvSpPr>
            <a:spLocks noGrp="1"/>
          </p:cNvSpPr>
          <p:nvPr>
            <p:ph type="title"/>
          </p:nvPr>
        </p:nvSpPr>
        <p:spPr>
          <a:xfrm>
            <a:off x="1410026" y="276087"/>
            <a:ext cx="10781974" cy="610178"/>
          </a:xfrm>
        </p:spPr>
        <p:txBody>
          <a:bodyPr/>
          <a:lstStyle/>
          <a:p>
            <a:r>
              <a:rPr lang="en-US" dirty="0" smtClean="0"/>
              <a:t>Scoping</a:t>
            </a:r>
            <a:endParaRPr lang="en-US" dirty="0"/>
          </a:p>
        </p:txBody>
      </p:sp>
      <p:sp>
        <p:nvSpPr>
          <p:cNvPr id="9" name="Footer Placeholder 8"/>
          <p:cNvSpPr>
            <a:spLocks noGrp="1"/>
          </p:cNvSpPr>
          <p:nvPr>
            <p:ph type="ftr" sz="quarter" idx="11"/>
          </p:nvPr>
        </p:nvSpPr>
        <p:spPr/>
        <p:txBody>
          <a:bodyPr/>
          <a:lstStyle/>
          <a:p>
            <a:r>
              <a:rPr lang="en-US" dirty="0" smtClean="0"/>
              <a:t>Section 404 Permits</a:t>
            </a:r>
            <a:endParaRPr lang="en-US" dirty="0"/>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08896" y="1360650"/>
            <a:ext cx="4087534" cy="5289750"/>
          </a:xfrm>
        </p:spPr>
      </p:pic>
      <p:pic>
        <p:nvPicPr>
          <p:cNvPr id="6" name="Content Placeholder 5"/>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a:stretch/>
        </p:blipFill>
        <p:spPr>
          <a:xfrm>
            <a:off x="4396430" y="581175"/>
            <a:ext cx="7415356" cy="1728391"/>
          </a:xfrm>
        </p:spPr>
      </p:pic>
      <p:pic>
        <p:nvPicPr>
          <p:cNvPr id="13" name="Content Placeholder 12"/>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566911" y="2386528"/>
            <a:ext cx="6349328" cy="4108389"/>
          </a:xfrm>
        </p:spPr>
      </p:pic>
    </p:spTree>
    <p:extLst>
      <p:ext uri="{BB962C8B-B14F-4D97-AF65-F5344CB8AC3E}">
        <p14:creationId xmlns:p14="http://schemas.microsoft.com/office/powerpoint/2010/main" val="15177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403" y="276085"/>
            <a:ext cx="9371949" cy="638313"/>
          </a:xfrm>
        </p:spPr>
        <p:txBody>
          <a:bodyPr/>
          <a:lstStyle/>
          <a:p>
            <a:r>
              <a:rPr lang="en-US" dirty="0" smtClean="0"/>
              <a:t>Environmental Document</a:t>
            </a:r>
          </a:p>
        </p:txBody>
      </p:sp>
      <p:sp>
        <p:nvSpPr>
          <p:cNvPr id="7" name="Slide Number Placeholder 6"/>
          <p:cNvSpPr>
            <a:spLocks noGrp="1"/>
          </p:cNvSpPr>
          <p:nvPr>
            <p:ph type="sldNum" sz="quarter" idx="12"/>
          </p:nvPr>
        </p:nvSpPr>
        <p:spPr/>
        <p:txBody>
          <a:bodyPr/>
          <a:lstStyle/>
          <a:p>
            <a:fld id="{9CD8D479-8942-46E8-A226-A4E01F7A105C}" type="slidenum">
              <a:rPr lang="en-US" smtClean="0"/>
              <a:t>14</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2/19/2020</a:t>
            </a:fld>
            <a:endParaRPr lang="en-US" dirty="0"/>
          </a:p>
        </p:txBody>
      </p:sp>
      <p:sp>
        <p:nvSpPr>
          <p:cNvPr id="9" name="Footer Placeholder 8"/>
          <p:cNvSpPr>
            <a:spLocks noGrp="1"/>
          </p:cNvSpPr>
          <p:nvPr>
            <p:ph type="ftr" sz="quarter" idx="11"/>
          </p:nvPr>
        </p:nvSpPr>
        <p:spPr/>
        <p:txBody>
          <a:bodyPr/>
          <a:lstStyle/>
          <a:p>
            <a:r>
              <a:rPr lang="en-US" dirty="0" smtClean="0"/>
              <a:t>Section 404 Permits</a:t>
            </a:r>
            <a:endParaRPr lang="en-US" dirty="0"/>
          </a:p>
        </p:txBody>
      </p:sp>
      <p:pic>
        <p:nvPicPr>
          <p:cNvPr id="3" name="Content Placeholder 2"/>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969666" y="118639"/>
            <a:ext cx="5470599" cy="1704975"/>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0277" y="1950224"/>
            <a:ext cx="3520154" cy="455256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4654" y="2018997"/>
            <a:ext cx="3495131" cy="4523110"/>
          </a:xfrm>
          <a:prstGeom prst="rect">
            <a:avLst/>
          </a:prstGeom>
        </p:spPr>
      </p:pic>
      <p:sp>
        <p:nvSpPr>
          <p:cNvPr id="12" name="Title 1"/>
          <p:cNvSpPr txBox="1">
            <a:spLocks/>
          </p:cNvSpPr>
          <p:nvPr/>
        </p:nvSpPr>
        <p:spPr>
          <a:xfrm>
            <a:off x="4698609" y="5700750"/>
            <a:ext cx="2489982" cy="342890"/>
          </a:xfrm>
          <a:prstGeom prst="rect">
            <a:avLst/>
          </a:prstGeom>
        </p:spPr>
        <p:txBody>
          <a:bodyPr vert="horz" lIns="91440" tIns="45720" rIns="91440" bIns="45720" rtlCol="0" anchor="b">
            <a:normAutofit fontScale="55000" lnSpcReduction="20000"/>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dirty="0" smtClean="0"/>
              <a:t>Re-evaluation 1</a:t>
            </a:r>
          </a:p>
        </p:txBody>
      </p:sp>
      <p:sp>
        <p:nvSpPr>
          <p:cNvPr id="13" name="Title 1"/>
          <p:cNvSpPr txBox="1">
            <a:spLocks/>
          </p:cNvSpPr>
          <p:nvPr/>
        </p:nvSpPr>
        <p:spPr>
          <a:xfrm>
            <a:off x="8975187" y="5512585"/>
            <a:ext cx="2037813" cy="526755"/>
          </a:xfrm>
          <a:prstGeom prst="rect">
            <a:avLst/>
          </a:prstGeom>
        </p:spPr>
        <p:txBody>
          <a:bodyPr vert="horz" lIns="91440" tIns="45720" rIns="91440" bIns="45720" rtlCol="0" anchor="b">
            <a:normAutofit fontScale="62500" lnSpcReduction="20000"/>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dirty="0" smtClean="0"/>
              <a:t>Re-evaluation 2</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403" y="2005746"/>
            <a:ext cx="3117698" cy="4033594"/>
          </a:xfrm>
          <a:prstGeom prst="rect">
            <a:avLst/>
          </a:prstGeom>
        </p:spPr>
      </p:pic>
      <p:sp>
        <p:nvSpPr>
          <p:cNvPr id="14" name="Title 1"/>
          <p:cNvSpPr txBox="1">
            <a:spLocks/>
          </p:cNvSpPr>
          <p:nvPr/>
        </p:nvSpPr>
        <p:spPr>
          <a:xfrm>
            <a:off x="953734" y="5864478"/>
            <a:ext cx="1975398" cy="363028"/>
          </a:xfrm>
          <a:prstGeom prst="rect">
            <a:avLst/>
          </a:prstGeom>
        </p:spPr>
        <p:txBody>
          <a:bodyPr vert="horz" lIns="91440" tIns="45720" rIns="91440" bIns="45720" rtlCol="0" anchor="b">
            <a:normAutofit fontScale="62500" lnSpcReduction="20000"/>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dirty="0" smtClean="0"/>
              <a:t>Original CatEx</a:t>
            </a:r>
          </a:p>
        </p:txBody>
      </p:sp>
      <p:sp>
        <p:nvSpPr>
          <p:cNvPr id="15" name="Right Arrow 14"/>
          <p:cNvSpPr/>
          <p:nvPr/>
        </p:nvSpPr>
        <p:spPr>
          <a:xfrm>
            <a:off x="3448674" y="3984191"/>
            <a:ext cx="978408" cy="484632"/>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a:off x="7595827" y="3984191"/>
            <a:ext cx="978408" cy="484632"/>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2968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403" y="276085"/>
            <a:ext cx="9371949" cy="638313"/>
          </a:xfrm>
        </p:spPr>
        <p:txBody>
          <a:bodyPr/>
          <a:lstStyle/>
          <a:p>
            <a:r>
              <a:rPr lang="en-US" dirty="0" smtClean="0"/>
              <a:t>Quantify Impacts</a:t>
            </a:r>
          </a:p>
        </p:txBody>
      </p:sp>
      <p:sp>
        <p:nvSpPr>
          <p:cNvPr id="7" name="Slide Number Placeholder 6"/>
          <p:cNvSpPr>
            <a:spLocks noGrp="1"/>
          </p:cNvSpPr>
          <p:nvPr>
            <p:ph type="sldNum" sz="quarter" idx="12"/>
          </p:nvPr>
        </p:nvSpPr>
        <p:spPr/>
        <p:txBody>
          <a:bodyPr/>
          <a:lstStyle/>
          <a:p>
            <a:fld id="{9CD8D479-8942-46E8-A226-A4E01F7A105C}" type="slidenum">
              <a:rPr lang="en-US" smtClean="0"/>
              <a:t>15</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2/19/2020</a:t>
            </a:fld>
            <a:endParaRPr lang="en-US" dirty="0"/>
          </a:p>
        </p:txBody>
      </p:sp>
      <p:sp>
        <p:nvSpPr>
          <p:cNvPr id="9" name="Footer Placeholder 8"/>
          <p:cNvSpPr>
            <a:spLocks noGrp="1"/>
          </p:cNvSpPr>
          <p:nvPr>
            <p:ph type="ftr" sz="quarter" idx="11"/>
          </p:nvPr>
        </p:nvSpPr>
        <p:spPr/>
        <p:txBody>
          <a:bodyPr/>
          <a:lstStyle/>
          <a:p>
            <a:r>
              <a:rPr lang="en-US" dirty="0" smtClean="0"/>
              <a:t>Section 404 Permits</a:t>
            </a:r>
            <a:endParaRPr lang="en-US" dirty="0"/>
          </a:p>
        </p:txBody>
      </p:sp>
      <p:pic>
        <p:nvPicPr>
          <p:cNvPr id="3" name="Picture 2"/>
          <p:cNvPicPr>
            <a:picLocks noChangeAspect="1"/>
          </p:cNvPicPr>
          <p:nvPr/>
        </p:nvPicPr>
        <p:blipFill>
          <a:blip r:embed="rId2"/>
          <a:stretch>
            <a:fillRect/>
          </a:stretch>
        </p:blipFill>
        <p:spPr>
          <a:xfrm>
            <a:off x="2451487" y="1276350"/>
            <a:ext cx="7706925" cy="4762500"/>
          </a:xfrm>
          <a:prstGeom prst="rect">
            <a:avLst/>
          </a:prstGeom>
        </p:spPr>
      </p:pic>
    </p:spTree>
    <p:extLst>
      <p:ext uri="{BB962C8B-B14F-4D97-AF65-F5344CB8AC3E}">
        <p14:creationId xmlns:p14="http://schemas.microsoft.com/office/powerpoint/2010/main" val="245001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403" y="276085"/>
            <a:ext cx="9371949" cy="638313"/>
          </a:xfrm>
        </p:spPr>
        <p:txBody>
          <a:bodyPr/>
          <a:lstStyle/>
          <a:p>
            <a:r>
              <a:rPr lang="en-US" dirty="0" smtClean="0"/>
              <a:t>Quantify Impacts</a:t>
            </a:r>
          </a:p>
        </p:txBody>
      </p:sp>
      <p:sp>
        <p:nvSpPr>
          <p:cNvPr id="7" name="Slide Number Placeholder 6"/>
          <p:cNvSpPr>
            <a:spLocks noGrp="1"/>
          </p:cNvSpPr>
          <p:nvPr>
            <p:ph type="sldNum" sz="quarter" idx="12"/>
          </p:nvPr>
        </p:nvSpPr>
        <p:spPr/>
        <p:txBody>
          <a:bodyPr/>
          <a:lstStyle/>
          <a:p>
            <a:fld id="{9CD8D479-8942-46E8-A226-A4E01F7A105C}" type="slidenum">
              <a:rPr lang="en-US" smtClean="0"/>
              <a:t>16</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2/19/2020</a:t>
            </a:fld>
            <a:endParaRPr lang="en-US" dirty="0"/>
          </a:p>
        </p:txBody>
      </p:sp>
      <p:sp>
        <p:nvSpPr>
          <p:cNvPr id="9" name="Footer Placeholder 8"/>
          <p:cNvSpPr>
            <a:spLocks noGrp="1"/>
          </p:cNvSpPr>
          <p:nvPr>
            <p:ph type="ftr" sz="quarter" idx="11"/>
          </p:nvPr>
        </p:nvSpPr>
        <p:spPr/>
        <p:txBody>
          <a:bodyPr/>
          <a:lstStyle/>
          <a:p>
            <a:r>
              <a:rPr lang="en-US" dirty="0" smtClean="0"/>
              <a:t>Section 404 Permits</a:t>
            </a:r>
            <a:endParaRPr lang="en-US" dirty="0"/>
          </a:p>
        </p:txBody>
      </p:sp>
      <p:pic>
        <p:nvPicPr>
          <p:cNvPr id="3" name="Content Placeholder 2"/>
          <p:cNvPicPr>
            <a:picLocks noGrp="1" noChangeAspect="1"/>
          </p:cNvPicPr>
          <p:nvPr>
            <p:ph sz="half" idx="2"/>
          </p:nvPr>
        </p:nvPicPr>
        <p:blipFill>
          <a:blip r:embed="rId2"/>
          <a:stretch>
            <a:fillRect/>
          </a:stretch>
        </p:blipFill>
        <p:spPr>
          <a:xfrm>
            <a:off x="561974" y="1032703"/>
            <a:ext cx="10506075" cy="5366462"/>
          </a:xfrm>
          <a:prstGeom prst="rect">
            <a:avLst/>
          </a:prstGeom>
        </p:spPr>
      </p:pic>
    </p:spTree>
    <p:extLst>
      <p:ext uri="{BB962C8B-B14F-4D97-AF65-F5344CB8AC3E}">
        <p14:creationId xmlns:p14="http://schemas.microsoft.com/office/powerpoint/2010/main" val="183444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403" y="276085"/>
            <a:ext cx="9371949" cy="638313"/>
          </a:xfrm>
        </p:spPr>
        <p:txBody>
          <a:bodyPr/>
          <a:lstStyle/>
          <a:p>
            <a:r>
              <a:rPr lang="en-US" dirty="0" smtClean="0"/>
              <a:t>Quantify Impacts</a:t>
            </a:r>
          </a:p>
        </p:txBody>
      </p:sp>
      <p:sp>
        <p:nvSpPr>
          <p:cNvPr id="7" name="Slide Number Placeholder 6"/>
          <p:cNvSpPr>
            <a:spLocks noGrp="1"/>
          </p:cNvSpPr>
          <p:nvPr>
            <p:ph type="sldNum" sz="quarter" idx="12"/>
          </p:nvPr>
        </p:nvSpPr>
        <p:spPr/>
        <p:txBody>
          <a:bodyPr/>
          <a:lstStyle/>
          <a:p>
            <a:fld id="{9CD8D479-8942-46E8-A226-A4E01F7A105C}" type="slidenum">
              <a:rPr lang="en-US" smtClean="0"/>
              <a:t>17</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2/19/2020</a:t>
            </a:fld>
            <a:endParaRPr lang="en-US" dirty="0"/>
          </a:p>
        </p:txBody>
      </p:sp>
      <p:sp>
        <p:nvSpPr>
          <p:cNvPr id="9" name="Footer Placeholder 8"/>
          <p:cNvSpPr>
            <a:spLocks noGrp="1"/>
          </p:cNvSpPr>
          <p:nvPr>
            <p:ph type="ftr" sz="quarter" idx="11"/>
          </p:nvPr>
        </p:nvSpPr>
        <p:spPr/>
        <p:txBody>
          <a:bodyPr/>
          <a:lstStyle/>
          <a:p>
            <a:r>
              <a:rPr lang="en-US" dirty="0" smtClean="0"/>
              <a:t>Section 404 Permits</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05201" y="834845"/>
            <a:ext cx="6062249" cy="4684464"/>
          </a:xfrm>
        </p:spPr>
      </p:pic>
      <p:pic>
        <p:nvPicPr>
          <p:cNvPr id="10"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29753" y="1292045"/>
            <a:ext cx="6062247" cy="4684464"/>
          </a:xfrm>
        </p:spPr>
      </p:pic>
    </p:spTree>
    <p:extLst>
      <p:ext uri="{BB962C8B-B14F-4D97-AF65-F5344CB8AC3E}">
        <p14:creationId xmlns:p14="http://schemas.microsoft.com/office/powerpoint/2010/main" val="357136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403" y="276085"/>
            <a:ext cx="9371949" cy="638313"/>
          </a:xfrm>
        </p:spPr>
        <p:txBody>
          <a:bodyPr/>
          <a:lstStyle/>
          <a:p>
            <a:r>
              <a:rPr lang="en-US" dirty="0" smtClean="0"/>
              <a:t>Mitigation</a:t>
            </a:r>
          </a:p>
        </p:txBody>
      </p:sp>
      <p:sp>
        <p:nvSpPr>
          <p:cNvPr id="7" name="Slide Number Placeholder 6"/>
          <p:cNvSpPr>
            <a:spLocks noGrp="1"/>
          </p:cNvSpPr>
          <p:nvPr>
            <p:ph type="sldNum" sz="quarter" idx="12"/>
          </p:nvPr>
        </p:nvSpPr>
        <p:spPr/>
        <p:txBody>
          <a:bodyPr/>
          <a:lstStyle/>
          <a:p>
            <a:fld id="{9CD8D479-8942-46E8-A226-A4E01F7A105C}" type="slidenum">
              <a:rPr lang="en-US" smtClean="0"/>
              <a:t>18</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2/19/2020</a:t>
            </a:fld>
            <a:endParaRPr lang="en-US" dirty="0"/>
          </a:p>
        </p:txBody>
      </p:sp>
      <p:sp>
        <p:nvSpPr>
          <p:cNvPr id="9" name="Footer Placeholder 8"/>
          <p:cNvSpPr>
            <a:spLocks noGrp="1"/>
          </p:cNvSpPr>
          <p:nvPr>
            <p:ph type="ftr" sz="quarter" idx="11"/>
          </p:nvPr>
        </p:nvSpPr>
        <p:spPr/>
        <p:txBody>
          <a:bodyPr/>
          <a:lstStyle/>
          <a:p>
            <a:r>
              <a:rPr lang="en-US" dirty="0" smtClean="0"/>
              <a:t>Section 404 Permits</a:t>
            </a:r>
            <a:endParaRPr lang="en-US" dirty="0"/>
          </a:p>
        </p:txBody>
      </p:sp>
      <p:sp>
        <p:nvSpPr>
          <p:cNvPr id="10" name="Content Placeholder 9"/>
          <p:cNvSpPr>
            <a:spLocks noGrp="1"/>
          </p:cNvSpPr>
          <p:nvPr>
            <p:ph sz="half" idx="2"/>
          </p:nvPr>
        </p:nvSpPr>
        <p:spPr>
          <a:xfrm>
            <a:off x="5398223" y="1407206"/>
            <a:ext cx="4608576" cy="3811271"/>
          </a:xfrm>
        </p:spPr>
        <p:txBody>
          <a:bodyPr/>
          <a:lstStyle/>
          <a:p>
            <a:r>
              <a:rPr lang="en-US" dirty="0" smtClean="0">
                <a:hlinkClick r:id="rId3"/>
              </a:rPr>
              <a:t>Nationwide general conditions</a:t>
            </a:r>
            <a:endParaRPr lang="en-US" dirty="0" smtClean="0"/>
          </a:p>
          <a:p>
            <a:pPr lvl="1"/>
            <a:r>
              <a:rPr lang="en-US" dirty="0" smtClean="0"/>
              <a:t>Avoiding</a:t>
            </a:r>
          </a:p>
          <a:p>
            <a:pPr lvl="1"/>
            <a:r>
              <a:rPr lang="en-US" dirty="0" smtClean="0"/>
              <a:t>Minimizing</a:t>
            </a:r>
          </a:p>
          <a:p>
            <a:pPr lvl="1"/>
            <a:r>
              <a:rPr lang="en-US" dirty="0" smtClean="0"/>
              <a:t>Rectifying</a:t>
            </a:r>
          </a:p>
          <a:p>
            <a:pPr lvl="1"/>
            <a:r>
              <a:rPr lang="en-US" dirty="0" smtClean="0"/>
              <a:t>Reducing</a:t>
            </a:r>
          </a:p>
          <a:p>
            <a:pPr lvl="1"/>
            <a:r>
              <a:rPr lang="en-US" dirty="0" smtClean="0"/>
              <a:t>Compensatory</a:t>
            </a:r>
          </a:p>
          <a:p>
            <a:endParaRPr lang="en-US" dirty="0"/>
          </a:p>
        </p:txBody>
      </p:sp>
      <p:pic>
        <p:nvPicPr>
          <p:cNvPr id="2050" name="Picture 2" descr="RIBI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201" y="4863560"/>
            <a:ext cx="11972925" cy="8477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32589" y="5801010"/>
            <a:ext cx="4945521" cy="369332"/>
          </a:xfrm>
          <a:prstGeom prst="rect">
            <a:avLst/>
          </a:prstGeom>
        </p:spPr>
        <p:txBody>
          <a:bodyPr wrap="none">
            <a:spAutoFit/>
          </a:bodyPr>
          <a:lstStyle/>
          <a:p>
            <a:r>
              <a:rPr lang="en-US" dirty="0">
                <a:hlinkClick r:id="rId5"/>
              </a:rPr>
              <a:t>https://ribits.usace.army.mil/ribits_apex/f?p=107:2</a:t>
            </a:r>
            <a:endParaRPr lang="en-US" dirty="0"/>
          </a:p>
        </p:txBody>
      </p:sp>
      <p:pic>
        <p:nvPicPr>
          <p:cNvPr id="2052" name="Picture 4" descr="https://www.greenbiz.com/sites/default/files/resize/inline/Wetland%20Mitigation%20Bank%20Structure-550x4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25" y="1188339"/>
            <a:ext cx="4070350" cy="3049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59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CD8D479-8942-46E8-A226-A4E01F7A105C}" type="slidenum">
              <a:rPr lang="en-US" smtClean="0"/>
              <a:t>19</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2/19/2020</a:t>
            </a:fld>
            <a:endParaRPr lang="en-US" dirty="0"/>
          </a:p>
        </p:txBody>
      </p:sp>
      <p:sp>
        <p:nvSpPr>
          <p:cNvPr id="2" name="Title 1"/>
          <p:cNvSpPr>
            <a:spLocks noGrp="1"/>
          </p:cNvSpPr>
          <p:nvPr>
            <p:ph type="title"/>
          </p:nvPr>
        </p:nvSpPr>
        <p:spPr>
          <a:xfrm>
            <a:off x="1410026" y="276087"/>
            <a:ext cx="10781974" cy="610178"/>
          </a:xfrm>
        </p:spPr>
        <p:txBody>
          <a:bodyPr/>
          <a:lstStyle/>
          <a:p>
            <a:r>
              <a:rPr lang="en-US" dirty="0" smtClean="0"/>
              <a:t>Compensatory Mitigation</a:t>
            </a:r>
            <a:endParaRPr lang="en-US" dirty="0"/>
          </a:p>
        </p:txBody>
      </p:sp>
      <p:sp>
        <p:nvSpPr>
          <p:cNvPr id="9" name="Footer Placeholder 8"/>
          <p:cNvSpPr>
            <a:spLocks noGrp="1"/>
          </p:cNvSpPr>
          <p:nvPr>
            <p:ph type="ftr" sz="quarter" idx="11"/>
          </p:nvPr>
        </p:nvSpPr>
        <p:spPr/>
        <p:txBody>
          <a:bodyPr/>
          <a:lstStyle/>
          <a:p>
            <a:r>
              <a:rPr lang="en-US" dirty="0" smtClean="0"/>
              <a:t>Section 404 Permits</a:t>
            </a:r>
            <a:endParaRPr lang="en-US" dirty="0"/>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410026" y="862826"/>
            <a:ext cx="8911978" cy="5766574"/>
          </a:xfrm>
        </p:spPr>
      </p:pic>
    </p:spTree>
    <p:extLst>
      <p:ext uri="{BB962C8B-B14F-4D97-AF65-F5344CB8AC3E}">
        <p14:creationId xmlns:p14="http://schemas.microsoft.com/office/powerpoint/2010/main" val="2779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Outline</a:t>
            </a:r>
            <a:endParaRPr lang="en-US" dirty="0"/>
          </a:p>
        </p:txBody>
      </p:sp>
      <p:sp>
        <p:nvSpPr>
          <p:cNvPr id="3" name="Content Placeholder 2"/>
          <p:cNvSpPr>
            <a:spLocks noGrp="1"/>
          </p:cNvSpPr>
          <p:nvPr>
            <p:ph idx="1"/>
          </p:nvPr>
        </p:nvSpPr>
        <p:spPr/>
        <p:txBody>
          <a:bodyPr/>
          <a:lstStyle/>
          <a:p>
            <a:r>
              <a:rPr lang="en-US" dirty="0" smtClean="0"/>
              <a:t>Background </a:t>
            </a:r>
          </a:p>
          <a:p>
            <a:r>
              <a:rPr lang="en-US" dirty="0" smtClean="0"/>
              <a:t>Jurisdiction</a:t>
            </a:r>
            <a:endParaRPr lang="en-US" dirty="0"/>
          </a:p>
          <a:p>
            <a:r>
              <a:rPr lang="en-US" dirty="0" smtClean="0"/>
              <a:t>Types of Permits</a:t>
            </a:r>
            <a:endParaRPr lang="en-US" dirty="0"/>
          </a:p>
          <a:p>
            <a:r>
              <a:rPr lang="en-US" dirty="0" smtClean="0"/>
              <a:t>Application process</a:t>
            </a:r>
          </a:p>
          <a:p>
            <a:r>
              <a:rPr lang="en-US" dirty="0" smtClean="0"/>
              <a:t>References</a:t>
            </a:r>
          </a:p>
          <a:p>
            <a:r>
              <a:rPr lang="en-US" dirty="0" smtClean="0"/>
              <a:t>Q&amp;A</a:t>
            </a:r>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t>2</a:t>
            </a:fld>
            <a:endParaRPr lang="en-US" dirty="0"/>
          </a:p>
        </p:txBody>
      </p:sp>
      <p:sp>
        <p:nvSpPr>
          <p:cNvPr id="5" name="Date Placeholder 4"/>
          <p:cNvSpPr>
            <a:spLocks noGrp="1"/>
          </p:cNvSpPr>
          <p:nvPr>
            <p:ph type="dt" sz="half" idx="10"/>
          </p:nvPr>
        </p:nvSpPr>
        <p:spPr/>
        <p:txBody>
          <a:bodyPr/>
          <a:lstStyle/>
          <a:p>
            <a:fld id="{6DD1B487-36FD-4CED-B07A-1A81FC6540B1}" type="datetime1">
              <a:rPr lang="en-US" smtClean="0"/>
              <a:pPr/>
              <a:t>2/19/2020</a:t>
            </a:fld>
            <a:endParaRPr lang="en-US" dirty="0"/>
          </a:p>
        </p:txBody>
      </p:sp>
      <p:sp>
        <p:nvSpPr>
          <p:cNvPr id="6" name="Footer Placeholder 5"/>
          <p:cNvSpPr>
            <a:spLocks noGrp="1"/>
          </p:cNvSpPr>
          <p:nvPr>
            <p:ph type="ftr" sz="quarter" idx="11"/>
          </p:nvPr>
        </p:nvSpPr>
        <p:spPr/>
        <p:txBody>
          <a:bodyPr/>
          <a:lstStyle/>
          <a:p>
            <a:r>
              <a:rPr lang="en-US" dirty="0" smtClean="0"/>
              <a:t>Section 404 Permits</a:t>
            </a:r>
            <a:endParaRPr lang="en-US" dirty="0"/>
          </a:p>
        </p:txBody>
      </p:sp>
      <p:pic>
        <p:nvPicPr>
          <p:cNvPr id="1026" name="Picture 2" descr="Image result for alaska wetl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961" y="867870"/>
            <a:ext cx="5653575" cy="4339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6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CD8D479-8942-46E8-A226-A4E01F7A105C}" type="slidenum">
              <a:rPr lang="en-US" smtClean="0"/>
              <a:t>20</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2/19/2020</a:t>
            </a:fld>
            <a:endParaRPr lang="en-US" dirty="0"/>
          </a:p>
        </p:txBody>
      </p:sp>
      <p:sp>
        <p:nvSpPr>
          <p:cNvPr id="2" name="Title 1"/>
          <p:cNvSpPr>
            <a:spLocks noGrp="1"/>
          </p:cNvSpPr>
          <p:nvPr>
            <p:ph type="title"/>
          </p:nvPr>
        </p:nvSpPr>
        <p:spPr>
          <a:xfrm>
            <a:off x="1410026" y="276087"/>
            <a:ext cx="10781974" cy="610178"/>
          </a:xfrm>
        </p:spPr>
        <p:txBody>
          <a:bodyPr/>
          <a:lstStyle/>
          <a:p>
            <a:r>
              <a:rPr lang="en-US" dirty="0" smtClean="0"/>
              <a:t>Compensatory Mitigation</a:t>
            </a:r>
            <a:endParaRPr lang="en-US" dirty="0"/>
          </a:p>
        </p:txBody>
      </p:sp>
      <p:sp>
        <p:nvSpPr>
          <p:cNvPr id="9" name="Footer Placeholder 8"/>
          <p:cNvSpPr>
            <a:spLocks noGrp="1"/>
          </p:cNvSpPr>
          <p:nvPr>
            <p:ph type="ftr" sz="quarter" idx="11"/>
          </p:nvPr>
        </p:nvSpPr>
        <p:spPr/>
        <p:txBody>
          <a:bodyPr/>
          <a:lstStyle/>
          <a:p>
            <a:r>
              <a:rPr lang="en-US" dirty="0" smtClean="0"/>
              <a:t>Section 404 Permits</a:t>
            </a:r>
            <a:endParaRPr lang="en-US" dirty="0"/>
          </a:p>
        </p:txBody>
      </p:sp>
      <p:sp>
        <p:nvSpPr>
          <p:cNvPr id="11" name="Content Placeholder 10"/>
          <p:cNvSpPr>
            <a:spLocks noGrp="1"/>
          </p:cNvSpPr>
          <p:nvPr>
            <p:ph sz="half" idx="2"/>
          </p:nvPr>
        </p:nvSpPr>
        <p:spPr/>
        <p:txBody>
          <a:bodyPr/>
          <a:lstStyle/>
          <a:p>
            <a:endParaRPr lang="en-US" dirty="0"/>
          </a:p>
        </p:txBody>
      </p:sp>
      <p:pic>
        <p:nvPicPr>
          <p:cNvPr id="12" name="Picture 11"/>
          <p:cNvPicPr>
            <a:picLocks noChangeAspect="1"/>
          </p:cNvPicPr>
          <p:nvPr/>
        </p:nvPicPr>
        <p:blipFill>
          <a:blip r:embed="rId3"/>
          <a:stretch>
            <a:fillRect/>
          </a:stretch>
        </p:blipFill>
        <p:spPr>
          <a:xfrm>
            <a:off x="126822" y="1162490"/>
            <a:ext cx="11782905" cy="4723960"/>
          </a:xfrm>
          <a:prstGeom prst="rect">
            <a:avLst/>
          </a:prstGeom>
        </p:spPr>
      </p:pic>
    </p:spTree>
    <p:extLst>
      <p:ext uri="{BB962C8B-B14F-4D97-AF65-F5344CB8AC3E}">
        <p14:creationId xmlns:p14="http://schemas.microsoft.com/office/powerpoint/2010/main" val="292171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403" y="276085"/>
            <a:ext cx="9371949" cy="638313"/>
          </a:xfrm>
        </p:spPr>
        <p:txBody>
          <a:bodyPr/>
          <a:lstStyle/>
          <a:p>
            <a:r>
              <a:rPr lang="en-US" dirty="0" smtClean="0"/>
              <a:t>Finally – Permit!</a:t>
            </a:r>
          </a:p>
        </p:txBody>
      </p:sp>
      <p:sp>
        <p:nvSpPr>
          <p:cNvPr id="7" name="Slide Number Placeholder 6"/>
          <p:cNvSpPr>
            <a:spLocks noGrp="1"/>
          </p:cNvSpPr>
          <p:nvPr>
            <p:ph type="sldNum" sz="quarter" idx="12"/>
          </p:nvPr>
        </p:nvSpPr>
        <p:spPr/>
        <p:txBody>
          <a:bodyPr/>
          <a:lstStyle/>
          <a:p>
            <a:fld id="{9CD8D479-8942-46E8-A226-A4E01F7A105C}" type="slidenum">
              <a:rPr lang="en-US" smtClean="0"/>
              <a:t>21</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2/19/2020</a:t>
            </a:fld>
            <a:endParaRPr lang="en-US" dirty="0"/>
          </a:p>
        </p:txBody>
      </p:sp>
      <p:sp>
        <p:nvSpPr>
          <p:cNvPr id="9" name="Footer Placeholder 8"/>
          <p:cNvSpPr>
            <a:spLocks noGrp="1"/>
          </p:cNvSpPr>
          <p:nvPr>
            <p:ph type="ftr" sz="quarter" idx="11"/>
          </p:nvPr>
        </p:nvSpPr>
        <p:spPr/>
        <p:txBody>
          <a:bodyPr/>
          <a:lstStyle/>
          <a:p>
            <a:r>
              <a:rPr lang="en-US" dirty="0" smtClean="0"/>
              <a:t>Section 404 Permits</a:t>
            </a:r>
            <a:endParaRPr lang="en-US" dirty="0"/>
          </a:p>
        </p:txBody>
      </p:sp>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6787662" y="276084"/>
            <a:ext cx="4874164" cy="6199597"/>
          </a:xfrm>
        </p:spPr>
      </p:pic>
      <p:sp>
        <p:nvSpPr>
          <p:cNvPr id="4" name="Content Placeholder 3"/>
          <p:cNvSpPr>
            <a:spLocks noGrp="1"/>
          </p:cNvSpPr>
          <p:nvPr>
            <p:ph sz="half" idx="2"/>
          </p:nvPr>
        </p:nvSpPr>
        <p:spPr/>
        <p:txBody>
          <a:bodyPr/>
          <a:lstStyle/>
          <a:p>
            <a:endParaRPr lang="en-US" dirty="0"/>
          </a:p>
        </p:txBody>
      </p:sp>
      <p:pic>
        <p:nvPicPr>
          <p:cNvPr id="14" name="Content Placeholder 5"/>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a:stretch/>
        </p:blipFill>
        <p:spPr>
          <a:xfrm>
            <a:off x="205200" y="3178627"/>
            <a:ext cx="6839577" cy="1709896"/>
          </a:xfrm>
        </p:spPr>
      </p:pic>
      <p:sp>
        <p:nvSpPr>
          <p:cNvPr id="5" name="Rectangle 4"/>
          <p:cNvSpPr/>
          <p:nvPr/>
        </p:nvSpPr>
        <p:spPr>
          <a:xfrm>
            <a:off x="2708031" y="3499338"/>
            <a:ext cx="3727938" cy="193431"/>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306644" y="3717705"/>
            <a:ext cx="3427156" cy="128783"/>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7044777" y="2936631"/>
            <a:ext cx="4402808" cy="1143000"/>
          </a:xfrm>
          <a:prstGeom prst="rect">
            <a:avLst/>
          </a:prstGeom>
          <a:solidFill>
            <a:srgbClr val="FFFF00">
              <a:alpha val="4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768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403" y="276085"/>
            <a:ext cx="9371949" cy="638313"/>
          </a:xfrm>
        </p:spPr>
        <p:txBody>
          <a:bodyPr/>
          <a:lstStyle/>
          <a:p>
            <a:r>
              <a:rPr lang="en-US" dirty="0" smtClean="0"/>
              <a:t>Preconstruction </a:t>
            </a:r>
            <a:r>
              <a:rPr lang="en-US" dirty="0" smtClean="0"/>
              <a:t>Notification/Close-Out</a:t>
            </a:r>
            <a:endParaRPr lang="en-US" dirty="0" smtClean="0"/>
          </a:p>
        </p:txBody>
      </p:sp>
      <p:sp>
        <p:nvSpPr>
          <p:cNvPr id="7" name="Slide Number Placeholder 6"/>
          <p:cNvSpPr>
            <a:spLocks noGrp="1"/>
          </p:cNvSpPr>
          <p:nvPr>
            <p:ph type="sldNum" sz="quarter" idx="12"/>
          </p:nvPr>
        </p:nvSpPr>
        <p:spPr/>
        <p:txBody>
          <a:bodyPr/>
          <a:lstStyle/>
          <a:p>
            <a:fld id="{9CD8D479-8942-46E8-A226-A4E01F7A105C}" type="slidenum">
              <a:rPr lang="en-US" smtClean="0"/>
              <a:t>22</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2/19/2020</a:t>
            </a:fld>
            <a:endParaRPr lang="en-US" dirty="0"/>
          </a:p>
        </p:txBody>
      </p:sp>
      <p:sp>
        <p:nvSpPr>
          <p:cNvPr id="9" name="Footer Placeholder 8"/>
          <p:cNvSpPr>
            <a:spLocks noGrp="1"/>
          </p:cNvSpPr>
          <p:nvPr>
            <p:ph type="ftr" sz="quarter" idx="11"/>
          </p:nvPr>
        </p:nvSpPr>
        <p:spPr/>
        <p:txBody>
          <a:bodyPr/>
          <a:lstStyle/>
          <a:p>
            <a:r>
              <a:rPr lang="en-US" dirty="0" smtClean="0"/>
              <a:t>Section 404 Permits</a:t>
            </a:r>
            <a:endParaRPr lang="en-US" dirty="0"/>
          </a:p>
        </p:txBody>
      </p:sp>
      <p:pic>
        <p:nvPicPr>
          <p:cNvPr id="3" name="Picture 2"/>
          <p:cNvPicPr>
            <a:picLocks noChangeAspect="1"/>
          </p:cNvPicPr>
          <p:nvPr/>
        </p:nvPicPr>
        <p:blipFill>
          <a:blip r:embed="rId2"/>
          <a:stretch>
            <a:fillRect/>
          </a:stretch>
        </p:blipFill>
        <p:spPr>
          <a:xfrm>
            <a:off x="522176" y="1104900"/>
            <a:ext cx="3736325" cy="4886325"/>
          </a:xfrm>
          <a:prstGeom prst="rect">
            <a:avLst/>
          </a:prstGeom>
        </p:spPr>
      </p:pic>
      <p:pic>
        <p:nvPicPr>
          <p:cNvPr id="11" name="Content Placeholder 2"/>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rot="16200000">
            <a:off x="6356893" y="1110705"/>
            <a:ext cx="5611990" cy="5219376"/>
          </a:xfrm>
        </p:spPr>
      </p:pic>
    </p:spTree>
    <p:extLst>
      <p:ext uri="{BB962C8B-B14F-4D97-AF65-F5344CB8AC3E}">
        <p14:creationId xmlns:p14="http://schemas.microsoft.com/office/powerpoint/2010/main" val="362350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403" y="276085"/>
            <a:ext cx="9371949" cy="638313"/>
          </a:xfrm>
        </p:spPr>
        <p:txBody>
          <a:bodyPr/>
          <a:lstStyle/>
          <a:p>
            <a:r>
              <a:rPr lang="en-US" dirty="0" smtClean="0"/>
              <a:t>References</a:t>
            </a:r>
          </a:p>
        </p:txBody>
      </p:sp>
      <p:sp>
        <p:nvSpPr>
          <p:cNvPr id="7" name="Slide Number Placeholder 6"/>
          <p:cNvSpPr>
            <a:spLocks noGrp="1"/>
          </p:cNvSpPr>
          <p:nvPr>
            <p:ph type="sldNum" sz="quarter" idx="12"/>
          </p:nvPr>
        </p:nvSpPr>
        <p:spPr/>
        <p:txBody>
          <a:bodyPr/>
          <a:lstStyle/>
          <a:p>
            <a:fld id="{9CD8D479-8942-46E8-A226-A4E01F7A105C}" type="slidenum">
              <a:rPr lang="en-US" smtClean="0"/>
              <a:t>23</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2/19/2020</a:t>
            </a:fld>
            <a:endParaRPr lang="en-US" dirty="0"/>
          </a:p>
        </p:txBody>
      </p:sp>
      <p:sp>
        <p:nvSpPr>
          <p:cNvPr id="9" name="Footer Placeholder 8"/>
          <p:cNvSpPr>
            <a:spLocks noGrp="1"/>
          </p:cNvSpPr>
          <p:nvPr>
            <p:ph type="ftr" sz="quarter" idx="11"/>
          </p:nvPr>
        </p:nvSpPr>
        <p:spPr/>
        <p:txBody>
          <a:bodyPr/>
          <a:lstStyle/>
          <a:p>
            <a:r>
              <a:rPr lang="en-US" dirty="0" smtClean="0"/>
              <a:t>Section 404 Permits</a:t>
            </a:r>
            <a:endParaRPr lang="en-US" dirty="0"/>
          </a:p>
        </p:txBody>
      </p:sp>
      <p:sp>
        <p:nvSpPr>
          <p:cNvPr id="10" name="Content Placeholder 9"/>
          <p:cNvSpPr>
            <a:spLocks noGrp="1"/>
          </p:cNvSpPr>
          <p:nvPr>
            <p:ph sz="half" idx="2"/>
          </p:nvPr>
        </p:nvSpPr>
        <p:spPr>
          <a:xfrm>
            <a:off x="1178170" y="1737840"/>
            <a:ext cx="9741876" cy="3811271"/>
          </a:xfrm>
        </p:spPr>
        <p:txBody>
          <a:bodyPr/>
          <a:lstStyle/>
          <a:p>
            <a:r>
              <a:rPr lang="en-US" dirty="0" smtClean="0"/>
              <a:t>USACOE: </a:t>
            </a:r>
            <a:r>
              <a:rPr lang="en-US" dirty="0">
                <a:hlinkClick r:id="rId2"/>
              </a:rPr>
              <a:t>https://www.poa.usace.army.mil</a:t>
            </a:r>
            <a:r>
              <a:rPr lang="en-US" dirty="0" smtClean="0">
                <a:hlinkClick r:id="rId2"/>
              </a:rPr>
              <a:t>/</a:t>
            </a:r>
            <a:endParaRPr lang="en-US" dirty="0" smtClean="0"/>
          </a:p>
          <a:p>
            <a:r>
              <a:rPr lang="en-US" dirty="0" smtClean="0"/>
              <a:t>DOT&amp;PF: </a:t>
            </a:r>
            <a:r>
              <a:rPr lang="en-US" dirty="0">
                <a:hlinkClick r:id="rId3"/>
              </a:rPr>
              <a:t>http://</a:t>
            </a:r>
            <a:r>
              <a:rPr lang="en-US" dirty="0" smtClean="0">
                <a:hlinkClick r:id="rId3"/>
              </a:rPr>
              <a:t>dot.alaska.gov/stwddes/desenviron/index.shtml</a:t>
            </a:r>
            <a:endParaRPr lang="en-US" dirty="0" smtClean="0"/>
          </a:p>
          <a:p>
            <a:r>
              <a:rPr lang="en-US" dirty="0" smtClean="0"/>
              <a:t>FHWA: </a:t>
            </a:r>
            <a:r>
              <a:rPr lang="en-US" dirty="0">
                <a:hlinkClick r:id="rId4"/>
              </a:rPr>
              <a:t>https://</a:t>
            </a:r>
            <a:r>
              <a:rPr lang="en-US" dirty="0" smtClean="0">
                <a:hlinkClick r:id="rId4"/>
              </a:rPr>
              <a:t>www.environment.fhwa.dot.gov/default.aspx</a:t>
            </a:r>
            <a:endParaRPr lang="en-US" dirty="0" smtClean="0"/>
          </a:p>
          <a:p>
            <a:r>
              <a:rPr lang="en-US" dirty="0" smtClean="0"/>
              <a:t>NWI: </a:t>
            </a:r>
            <a:r>
              <a:rPr lang="en-US" dirty="0">
                <a:hlinkClick r:id="rId5"/>
              </a:rPr>
              <a:t>https://www.fws.gov/wetlands</a:t>
            </a:r>
            <a:r>
              <a:rPr lang="en-US" dirty="0" smtClean="0">
                <a:hlinkClick r:id="rId5"/>
              </a:rPr>
              <a:t>/</a:t>
            </a:r>
            <a:endParaRPr lang="en-US" dirty="0" smtClean="0"/>
          </a:p>
          <a:p>
            <a:r>
              <a:rPr lang="en-US" dirty="0" smtClean="0"/>
              <a:t>MOA: </a:t>
            </a:r>
            <a:r>
              <a:rPr lang="en-US" dirty="0">
                <a:hlinkClick r:id="rId6"/>
              </a:rPr>
              <a:t>http://anchoragestormwater.com/maps.html</a:t>
            </a:r>
            <a:endParaRPr lang="en-US" dirty="0" smtClean="0"/>
          </a:p>
          <a:p>
            <a:r>
              <a:rPr lang="en-US" dirty="0" smtClean="0"/>
              <a:t>Example project: </a:t>
            </a:r>
            <a:r>
              <a:rPr lang="en-US" dirty="0">
                <a:hlinkClick r:id="rId7"/>
              </a:rPr>
              <a:t>http://sewardhighway100-105.com</a:t>
            </a:r>
            <a:r>
              <a:rPr lang="en-US" dirty="0" smtClean="0">
                <a:hlinkClick r:id="rId7"/>
              </a:rPr>
              <a:t>/</a:t>
            </a:r>
            <a:endParaRPr lang="en-US" dirty="0" smtClean="0"/>
          </a:p>
          <a:p>
            <a:endParaRPr lang="en-US" dirty="0" smtClean="0"/>
          </a:p>
          <a:p>
            <a:endParaRPr lang="en-US" dirty="0"/>
          </a:p>
        </p:txBody>
      </p:sp>
    </p:spTree>
    <p:extLst>
      <p:ext uri="{BB962C8B-B14F-4D97-AF65-F5344CB8AC3E}">
        <p14:creationId xmlns:p14="http://schemas.microsoft.com/office/powerpoint/2010/main" val="218624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CD8D479-8942-46E8-A226-A4E01F7A105C}" type="slidenum">
              <a:rPr lang="en-US" smtClean="0"/>
              <a:t>24</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2/19/2020</a:t>
            </a:fld>
            <a:endParaRPr lang="en-US" dirty="0"/>
          </a:p>
        </p:txBody>
      </p:sp>
      <p:sp>
        <p:nvSpPr>
          <p:cNvPr id="9" name="Footer Placeholder 8"/>
          <p:cNvSpPr>
            <a:spLocks noGrp="1"/>
          </p:cNvSpPr>
          <p:nvPr>
            <p:ph type="ftr" sz="quarter" idx="11"/>
          </p:nvPr>
        </p:nvSpPr>
        <p:spPr/>
        <p:txBody>
          <a:bodyPr/>
          <a:lstStyle/>
          <a:p>
            <a:r>
              <a:rPr lang="en-US" dirty="0" smtClean="0"/>
              <a:t>Section 404 Permits</a:t>
            </a:r>
            <a:endParaRPr lang="en-US" dirty="0"/>
          </a:p>
        </p:txBody>
      </p:sp>
      <p:pic>
        <p:nvPicPr>
          <p:cNvPr id="1028" name="Picture 4" descr="Image result for wo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59787" cy="63128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150204"/>
            <a:ext cx="9371949" cy="638313"/>
          </a:xfrm>
        </p:spPr>
        <p:txBody>
          <a:bodyPr>
            <a:noAutofit/>
          </a:bodyPr>
          <a:lstStyle/>
          <a:p>
            <a:r>
              <a:rPr lang="en-US" sz="4000" dirty="0" smtClean="0">
                <a:solidFill>
                  <a:schemeClr val="bg1"/>
                </a:solidFill>
                <a:effectLst>
                  <a:outerShdw blurRad="38100" dist="38100" dir="2700000" algn="tl">
                    <a:srgbClr val="000000">
                      <a:alpha val="43137"/>
                    </a:srgbClr>
                  </a:outerShdw>
                </a:effectLst>
              </a:rPr>
              <a:t>Questions/Comments?</a:t>
            </a:r>
          </a:p>
        </p:txBody>
      </p:sp>
      <p:sp>
        <p:nvSpPr>
          <p:cNvPr id="11" name="Title 1"/>
          <p:cNvSpPr txBox="1">
            <a:spLocks/>
          </p:cNvSpPr>
          <p:nvPr/>
        </p:nvSpPr>
        <p:spPr>
          <a:xfrm>
            <a:off x="7801709" y="5513669"/>
            <a:ext cx="2643553" cy="638313"/>
          </a:xfrm>
          <a:prstGeom prst="rect">
            <a:avLst/>
          </a:prstGeom>
        </p:spPr>
        <p:txBody>
          <a:bodyPr vert="horz" lIns="91440" tIns="45720" rIns="91440" bIns="45720" rtlCol="0" anchor="b">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sz="4000" dirty="0" smtClean="0">
                <a:solidFill>
                  <a:schemeClr val="bg1"/>
                </a:solidFill>
                <a:effectLst>
                  <a:outerShdw blurRad="38100" dist="38100" dir="2700000" algn="tl">
                    <a:srgbClr val="000000">
                      <a:alpha val="43137"/>
                    </a:srgbClr>
                  </a:outerShdw>
                </a:effectLst>
              </a:rPr>
              <a:t>Thank you</a:t>
            </a:r>
          </a:p>
        </p:txBody>
      </p:sp>
    </p:spTree>
    <p:extLst>
      <p:ext uri="{BB962C8B-B14F-4D97-AF65-F5344CB8AC3E}">
        <p14:creationId xmlns:p14="http://schemas.microsoft.com/office/powerpoint/2010/main" val="329759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708651"/>
          </a:xfrm>
        </p:spPr>
        <p:txBody>
          <a:bodyPr/>
          <a:lstStyle/>
          <a:p>
            <a:r>
              <a:rPr lang="en-US" dirty="0" smtClean="0"/>
              <a:t>Background</a:t>
            </a:r>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t>3</a:t>
            </a:fld>
            <a:endParaRPr lang="en-US" dirty="0"/>
          </a:p>
        </p:txBody>
      </p:sp>
      <p:sp>
        <p:nvSpPr>
          <p:cNvPr id="5" name="Date Placeholder 4"/>
          <p:cNvSpPr>
            <a:spLocks noGrp="1"/>
          </p:cNvSpPr>
          <p:nvPr>
            <p:ph type="dt" sz="half" idx="10"/>
          </p:nvPr>
        </p:nvSpPr>
        <p:spPr/>
        <p:txBody>
          <a:bodyPr/>
          <a:lstStyle/>
          <a:p>
            <a:fld id="{6DD1B487-36FD-4CED-B07A-1A81FC6540B1}" type="datetime1">
              <a:rPr lang="en-US" smtClean="0"/>
              <a:pPr/>
              <a:t>2/19/2020</a:t>
            </a:fld>
            <a:endParaRPr lang="en-US" dirty="0"/>
          </a:p>
        </p:txBody>
      </p:sp>
      <p:sp>
        <p:nvSpPr>
          <p:cNvPr id="6" name="Footer Placeholder 5"/>
          <p:cNvSpPr>
            <a:spLocks noGrp="1"/>
          </p:cNvSpPr>
          <p:nvPr>
            <p:ph type="ftr" sz="quarter" idx="11"/>
          </p:nvPr>
        </p:nvSpPr>
        <p:spPr/>
        <p:txBody>
          <a:bodyPr/>
          <a:lstStyle/>
          <a:p>
            <a:r>
              <a:rPr lang="en-US" dirty="0" smtClean="0"/>
              <a:t>Section 404 Permits</a:t>
            </a:r>
            <a:endParaRPr lang="en-US" dirty="0"/>
          </a:p>
        </p:txBody>
      </p:sp>
      <p:sp>
        <p:nvSpPr>
          <p:cNvPr id="3" name="Content Placeholder 2"/>
          <p:cNvSpPr>
            <a:spLocks noGrp="1"/>
          </p:cNvSpPr>
          <p:nvPr>
            <p:ph idx="1"/>
          </p:nvPr>
        </p:nvSpPr>
        <p:spPr/>
        <p:txBody>
          <a:bodyPr/>
          <a:lstStyle/>
          <a:p>
            <a:r>
              <a:rPr lang="en-US" dirty="0" smtClean="0"/>
              <a:t>The Clean Water Act (CWA) </a:t>
            </a:r>
            <a:r>
              <a:rPr lang="en-US" dirty="0"/>
              <a:t>establishes the basic structure for regulating discharges of pollutants into the waters of the United States </a:t>
            </a:r>
            <a:r>
              <a:rPr lang="en-US" dirty="0" smtClean="0"/>
              <a:t>(WOTUS) and </a:t>
            </a:r>
            <a:r>
              <a:rPr lang="en-US" dirty="0"/>
              <a:t>regulating quality standards for surface waters. The basis of the CWA was enacted in 1948 and was called the Federal Water Pollution Control Act, but the Act was significantly reorganized and expanded in 1972. "Clean Water Act" became the Act's common name with amendments in 1972</a:t>
            </a:r>
            <a:r>
              <a:rPr lang="en-US" dirty="0" smtClean="0"/>
              <a:t>.</a:t>
            </a:r>
          </a:p>
          <a:p>
            <a:r>
              <a:rPr lang="en-US" dirty="0" smtClean="0"/>
              <a:t>US Army Corps of Engineers (USACOE) </a:t>
            </a:r>
            <a:r>
              <a:rPr lang="en-US" dirty="0"/>
              <a:t>has authority to administer section 404 of the </a:t>
            </a:r>
            <a:r>
              <a:rPr lang="en-US" dirty="0" smtClean="0"/>
              <a:t>CWA.</a:t>
            </a:r>
          </a:p>
          <a:p>
            <a:r>
              <a:rPr lang="en-US" dirty="0" smtClean="0"/>
              <a:t>USACOE issues permits to place fill or dredge material in WOTUS</a:t>
            </a:r>
          </a:p>
        </p:txBody>
      </p:sp>
    </p:spTree>
    <p:extLst>
      <p:ext uri="{BB962C8B-B14F-4D97-AF65-F5344CB8AC3E}">
        <p14:creationId xmlns:p14="http://schemas.microsoft.com/office/powerpoint/2010/main" val="263269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827757"/>
          </a:xfrm>
        </p:spPr>
        <p:txBody>
          <a:bodyPr/>
          <a:lstStyle/>
          <a:p>
            <a:r>
              <a:rPr lang="en-US" dirty="0" smtClean="0"/>
              <a:t>Background (cont’d)</a:t>
            </a:r>
            <a:endParaRPr lang="en-US" dirty="0"/>
          </a:p>
        </p:txBody>
      </p:sp>
      <p:sp>
        <p:nvSpPr>
          <p:cNvPr id="3" name="Slide Number Placeholder 2"/>
          <p:cNvSpPr>
            <a:spLocks noGrp="1"/>
          </p:cNvSpPr>
          <p:nvPr>
            <p:ph type="sldNum" sz="quarter" idx="12"/>
          </p:nvPr>
        </p:nvSpPr>
        <p:spPr/>
        <p:txBody>
          <a:bodyPr/>
          <a:lstStyle/>
          <a:p>
            <a:fld id="{9CD8D479-8942-46E8-A226-A4E01F7A105C}" type="slidenum">
              <a:rPr lang="en-US" smtClean="0"/>
              <a:t>4</a:t>
            </a:fld>
            <a:endParaRPr lang="en-US" dirty="0"/>
          </a:p>
        </p:txBody>
      </p:sp>
      <p:sp>
        <p:nvSpPr>
          <p:cNvPr id="4" name="Date Placeholder 3"/>
          <p:cNvSpPr>
            <a:spLocks noGrp="1"/>
          </p:cNvSpPr>
          <p:nvPr>
            <p:ph type="dt" sz="half" idx="10"/>
          </p:nvPr>
        </p:nvSpPr>
        <p:spPr/>
        <p:txBody>
          <a:bodyPr/>
          <a:lstStyle/>
          <a:p>
            <a:fld id="{9386AC23-C97B-41FB-9B89-C7FE0FB631CA}" type="datetime1">
              <a:rPr lang="en-US" smtClean="0"/>
              <a:pPr/>
              <a:t>2/19/2020</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Content Placeholder 2"/>
          <p:cNvSpPr txBox="1">
            <a:spLocks/>
          </p:cNvSpPr>
          <p:nvPr/>
        </p:nvSpPr>
        <p:spPr>
          <a:xfrm>
            <a:off x="1409700" y="1556281"/>
            <a:ext cx="8420100" cy="4620682"/>
          </a:xfrm>
          <a:prstGeom prst="rect">
            <a:avLst/>
          </a:prstGeom>
        </p:spPr>
        <p:txBody>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r>
              <a:rPr lang="en-US" sz="2400" dirty="0"/>
              <a:t>The regulated activities typically requiring a section 404 permit include:</a:t>
            </a:r>
          </a:p>
          <a:p>
            <a:pPr lvl="1"/>
            <a:r>
              <a:rPr lang="en-US" sz="2400" dirty="0"/>
              <a:t>D</a:t>
            </a:r>
            <a:r>
              <a:rPr lang="en-US" sz="2400" dirty="0" smtClean="0"/>
              <a:t>ischarging </a:t>
            </a:r>
            <a:r>
              <a:rPr lang="en-US" sz="2400" dirty="0"/>
              <a:t>dredged or fill material in waters of the U.S., including wetlands;</a:t>
            </a:r>
          </a:p>
          <a:p>
            <a:pPr lvl="1"/>
            <a:r>
              <a:rPr lang="en-US" sz="2400" dirty="0" smtClean="0"/>
              <a:t>Site </a:t>
            </a:r>
            <a:r>
              <a:rPr lang="en-US" sz="2400" dirty="0"/>
              <a:t>improvement fill for residential, commercial, or recreational development;</a:t>
            </a:r>
          </a:p>
          <a:p>
            <a:pPr lvl="1"/>
            <a:r>
              <a:rPr lang="en-US" sz="2400" dirty="0" smtClean="0"/>
              <a:t>Construction </a:t>
            </a:r>
            <a:r>
              <a:rPr lang="en-US" sz="2400" dirty="0"/>
              <a:t>of revetments, </a:t>
            </a:r>
            <a:r>
              <a:rPr lang="en-US" sz="2400" dirty="0" smtClean="0"/>
              <a:t>breakwaters</a:t>
            </a:r>
            <a:r>
              <a:rPr lang="en-US" sz="2400" dirty="0"/>
              <a:t>, levees, dams, dikes, and weirs; and</a:t>
            </a:r>
          </a:p>
          <a:p>
            <a:pPr lvl="1"/>
            <a:r>
              <a:rPr lang="en-US" sz="2400" dirty="0"/>
              <a:t>P</a:t>
            </a:r>
            <a:r>
              <a:rPr lang="en-US" sz="2400" dirty="0" smtClean="0"/>
              <a:t>lacement </a:t>
            </a:r>
            <a:r>
              <a:rPr lang="en-US" sz="2400" dirty="0"/>
              <a:t>of riprap and fill material for roads, airports, or </a:t>
            </a:r>
            <a:r>
              <a:rPr lang="en-US" sz="2400" dirty="0" smtClean="0"/>
              <a:t>buildings.</a:t>
            </a:r>
            <a:endParaRPr lang="en-US" sz="2400" dirty="0"/>
          </a:p>
        </p:txBody>
      </p:sp>
    </p:spTree>
    <p:extLst>
      <p:ext uri="{BB962C8B-B14F-4D97-AF65-F5344CB8AC3E}">
        <p14:creationId xmlns:p14="http://schemas.microsoft.com/office/powerpoint/2010/main" val="133229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025" y="182881"/>
            <a:ext cx="9371949" cy="573388"/>
          </a:xfrm>
        </p:spPr>
        <p:txBody>
          <a:bodyPr>
            <a:normAutofit fontScale="90000"/>
          </a:bodyPr>
          <a:lstStyle/>
          <a:p>
            <a:r>
              <a:rPr lang="en-US" dirty="0" smtClean="0"/>
              <a:t>Jurisdiction</a:t>
            </a:r>
            <a:endParaRPr lang="en-US" dirty="0"/>
          </a:p>
        </p:txBody>
      </p:sp>
      <p:sp>
        <p:nvSpPr>
          <p:cNvPr id="5" name="Slide Number Placeholder 4"/>
          <p:cNvSpPr>
            <a:spLocks noGrp="1"/>
          </p:cNvSpPr>
          <p:nvPr>
            <p:ph type="sldNum" sz="quarter" idx="12"/>
          </p:nvPr>
        </p:nvSpPr>
        <p:spPr/>
        <p:txBody>
          <a:bodyPr/>
          <a:lstStyle/>
          <a:p>
            <a:fld id="{9CD8D479-8942-46E8-A226-A4E01F7A105C}" type="slidenum">
              <a:rPr lang="en-US" smtClean="0"/>
              <a:t>5</a:t>
            </a:fld>
            <a:endParaRPr lang="en-US" dirty="0"/>
          </a:p>
        </p:txBody>
      </p:sp>
      <p:sp>
        <p:nvSpPr>
          <p:cNvPr id="6" name="Date Placeholder 5"/>
          <p:cNvSpPr>
            <a:spLocks noGrp="1"/>
          </p:cNvSpPr>
          <p:nvPr>
            <p:ph type="dt" sz="half" idx="10"/>
          </p:nvPr>
        </p:nvSpPr>
        <p:spPr/>
        <p:txBody>
          <a:bodyPr/>
          <a:lstStyle/>
          <a:p>
            <a:fld id="{93A66BA0-BF77-43AC-894A-20AD8220B887}" type="datetime1">
              <a:rPr lang="en-US" smtClean="0"/>
              <a:pPr/>
              <a:t>2/19/2020</a:t>
            </a:fld>
            <a:endParaRPr lang="en-US" dirty="0"/>
          </a:p>
        </p:txBody>
      </p:sp>
      <p:sp>
        <p:nvSpPr>
          <p:cNvPr id="7" name="Footer Placeholder 6"/>
          <p:cNvSpPr>
            <a:spLocks noGrp="1"/>
          </p:cNvSpPr>
          <p:nvPr>
            <p:ph type="ftr" sz="quarter" idx="11"/>
          </p:nvPr>
        </p:nvSpPr>
        <p:spPr/>
        <p:txBody>
          <a:bodyPr/>
          <a:lstStyle/>
          <a:p>
            <a:r>
              <a:rPr lang="en-US" dirty="0" smtClean="0"/>
              <a:t>Section 404 Permits</a:t>
            </a:r>
            <a:endParaRPr lang="en-US" dirty="0"/>
          </a:p>
        </p:txBody>
      </p:sp>
      <p:pic>
        <p:nvPicPr>
          <p:cNvPr id="9" name="Content Placeholder 8"/>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0270"/>
          <a:stretch/>
        </p:blipFill>
        <p:spPr>
          <a:xfrm>
            <a:off x="205201" y="756269"/>
            <a:ext cx="11836744" cy="5716453"/>
          </a:xfrm>
        </p:spPr>
      </p:pic>
    </p:spTree>
    <p:extLst>
      <p:ext uri="{BB962C8B-B14F-4D97-AF65-F5344CB8AC3E}">
        <p14:creationId xmlns:p14="http://schemas.microsoft.com/office/powerpoint/2010/main" val="401559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Permits</a:t>
            </a:r>
            <a:endParaRPr lang="en-US" dirty="0"/>
          </a:p>
        </p:txBody>
      </p:sp>
      <p:sp>
        <p:nvSpPr>
          <p:cNvPr id="3" name="Content Placeholder 2"/>
          <p:cNvSpPr>
            <a:spLocks noGrp="1"/>
          </p:cNvSpPr>
          <p:nvPr>
            <p:ph sz="half" idx="1"/>
          </p:nvPr>
        </p:nvSpPr>
        <p:spPr/>
        <p:txBody>
          <a:bodyPr/>
          <a:lstStyle/>
          <a:p>
            <a:r>
              <a:rPr lang="en-US" dirty="0" smtClean="0">
                <a:hlinkClick r:id="rId3"/>
              </a:rPr>
              <a:t>Nationwide</a:t>
            </a:r>
            <a:endParaRPr lang="en-US" dirty="0" smtClean="0"/>
          </a:p>
          <a:p>
            <a:pPr lvl="1"/>
            <a:r>
              <a:rPr lang="en-US" dirty="0" smtClean="0"/>
              <a:t>General conditions</a:t>
            </a:r>
          </a:p>
          <a:p>
            <a:pPr lvl="1"/>
            <a:r>
              <a:rPr lang="en-US" dirty="0" smtClean="0"/>
              <a:t>Regional conditions</a:t>
            </a:r>
          </a:p>
          <a:p>
            <a:r>
              <a:rPr lang="en-US" dirty="0" smtClean="0">
                <a:hlinkClick r:id="rId4"/>
              </a:rPr>
              <a:t>Regional </a:t>
            </a:r>
            <a:r>
              <a:rPr lang="en-US" dirty="0" smtClean="0">
                <a:hlinkClick r:id="rId4"/>
              </a:rPr>
              <a:t>General</a:t>
            </a:r>
            <a:endParaRPr lang="en-US" dirty="0"/>
          </a:p>
          <a:p>
            <a:r>
              <a:rPr lang="en-US" dirty="0" smtClean="0"/>
              <a:t>Letters of Permission</a:t>
            </a:r>
          </a:p>
          <a:p>
            <a:pPr lvl="1"/>
            <a:r>
              <a:rPr lang="en-US" dirty="0" smtClean="0"/>
              <a:t>Not AK</a:t>
            </a:r>
            <a:endParaRPr lang="en-US" dirty="0"/>
          </a:p>
          <a:p>
            <a:r>
              <a:rPr lang="en-US" dirty="0" smtClean="0"/>
              <a:t>Individual Permits</a:t>
            </a:r>
          </a:p>
          <a:p>
            <a:r>
              <a:rPr lang="en-US" dirty="0" smtClean="0"/>
              <a:t>Alternative Permits</a:t>
            </a:r>
          </a:p>
          <a:p>
            <a:pPr lvl="1"/>
            <a:r>
              <a:rPr lang="en-US" dirty="0" smtClean="0"/>
              <a:t>Not AK</a:t>
            </a:r>
          </a:p>
          <a:p>
            <a:r>
              <a:rPr lang="en-US" dirty="0" smtClean="0"/>
              <a:t>Other considerations</a:t>
            </a:r>
            <a:endParaRPr lang="en-US" dirty="0"/>
          </a:p>
        </p:txBody>
      </p:sp>
      <p:sp>
        <p:nvSpPr>
          <p:cNvPr id="5" name="Slide Number Placeholder 4"/>
          <p:cNvSpPr>
            <a:spLocks noGrp="1"/>
          </p:cNvSpPr>
          <p:nvPr>
            <p:ph type="sldNum" sz="quarter" idx="12"/>
          </p:nvPr>
        </p:nvSpPr>
        <p:spPr/>
        <p:txBody>
          <a:bodyPr/>
          <a:lstStyle/>
          <a:p>
            <a:fld id="{9CD8D479-8942-46E8-A226-A4E01F7A105C}" type="slidenum">
              <a:rPr lang="en-US" smtClean="0"/>
              <a:t>6</a:t>
            </a:fld>
            <a:endParaRPr lang="en-US" dirty="0"/>
          </a:p>
        </p:txBody>
      </p:sp>
      <p:sp>
        <p:nvSpPr>
          <p:cNvPr id="6" name="Date Placeholder 5"/>
          <p:cNvSpPr>
            <a:spLocks noGrp="1"/>
          </p:cNvSpPr>
          <p:nvPr>
            <p:ph type="dt" sz="half" idx="10"/>
          </p:nvPr>
        </p:nvSpPr>
        <p:spPr/>
        <p:txBody>
          <a:bodyPr/>
          <a:lstStyle/>
          <a:p>
            <a:fld id="{93A66BA0-BF77-43AC-894A-20AD8220B887}" type="datetime1">
              <a:rPr lang="en-US" smtClean="0"/>
              <a:pPr/>
              <a:t>2/19/2020</a:t>
            </a:fld>
            <a:endParaRPr lang="en-US" dirty="0"/>
          </a:p>
        </p:txBody>
      </p:sp>
      <p:sp>
        <p:nvSpPr>
          <p:cNvPr id="7" name="Footer Placeholder 6"/>
          <p:cNvSpPr>
            <a:spLocks noGrp="1"/>
          </p:cNvSpPr>
          <p:nvPr>
            <p:ph type="ftr" sz="quarter" idx="11"/>
          </p:nvPr>
        </p:nvSpPr>
        <p:spPr/>
        <p:txBody>
          <a:bodyPr/>
          <a:lstStyle/>
          <a:p>
            <a:r>
              <a:rPr lang="en-US" dirty="0" smtClean="0"/>
              <a:t>Section 404  Process</a:t>
            </a:r>
            <a:endParaRPr lang="en-US" dirty="0"/>
          </a:p>
        </p:txBody>
      </p:sp>
      <p:pic>
        <p:nvPicPr>
          <p:cNvPr id="8" name="Content Placeholder 7"/>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5805948" y="1459653"/>
            <a:ext cx="5707873" cy="4280905"/>
          </a:xfrm>
        </p:spPr>
      </p:pic>
    </p:spTree>
    <p:extLst>
      <p:ext uri="{BB962C8B-B14F-4D97-AF65-F5344CB8AC3E}">
        <p14:creationId xmlns:p14="http://schemas.microsoft.com/office/powerpoint/2010/main" val="12907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235" y="413353"/>
            <a:ext cx="9371949" cy="627656"/>
          </a:xfrm>
        </p:spPr>
        <p:txBody>
          <a:bodyPr/>
          <a:lstStyle/>
          <a:p>
            <a:r>
              <a:rPr lang="en-US" dirty="0" smtClean="0"/>
              <a:t>Application Process</a:t>
            </a:r>
          </a:p>
        </p:txBody>
      </p:sp>
      <p:sp>
        <p:nvSpPr>
          <p:cNvPr id="7" name="Slide Number Placeholder 6"/>
          <p:cNvSpPr>
            <a:spLocks noGrp="1"/>
          </p:cNvSpPr>
          <p:nvPr>
            <p:ph type="sldNum" sz="quarter" idx="12"/>
          </p:nvPr>
        </p:nvSpPr>
        <p:spPr/>
        <p:txBody>
          <a:bodyPr/>
          <a:lstStyle/>
          <a:p>
            <a:fld id="{9CD8D479-8942-46E8-A226-A4E01F7A105C}" type="slidenum">
              <a:rPr lang="en-US" smtClean="0"/>
              <a:t>7</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2/19/2020</a:t>
            </a:fld>
            <a:endParaRPr lang="en-US" dirty="0"/>
          </a:p>
        </p:txBody>
      </p:sp>
      <p:sp>
        <p:nvSpPr>
          <p:cNvPr id="9" name="Footer Placeholder 8"/>
          <p:cNvSpPr>
            <a:spLocks noGrp="1"/>
          </p:cNvSpPr>
          <p:nvPr>
            <p:ph type="ftr" sz="quarter" idx="11"/>
          </p:nvPr>
        </p:nvSpPr>
        <p:spPr/>
        <p:txBody>
          <a:bodyPr/>
          <a:lstStyle/>
          <a:p>
            <a:r>
              <a:rPr lang="en-US" dirty="0" smtClean="0"/>
              <a:t>Section 404 Permits</a:t>
            </a:r>
            <a:endParaRPr lang="en-US" dirty="0"/>
          </a:p>
        </p:txBody>
      </p:sp>
      <p:graphicFrame>
        <p:nvGraphicFramePr>
          <p:cNvPr id="5" name="Diagram 4"/>
          <p:cNvGraphicFramePr/>
          <p:nvPr>
            <p:extLst>
              <p:ext uri="{D42A27DB-BD31-4B8C-83A1-F6EECF244321}">
                <p14:modId xmlns:p14="http://schemas.microsoft.com/office/powerpoint/2010/main" val="718433230"/>
              </p:ext>
            </p:extLst>
          </p:nvPr>
        </p:nvGraphicFramePr>
        <p:xfrm>
          <a:off x="4564185" y="596767"/>
          <a:ext cx="7390392" cy="5649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Content Placeholder 11"/>
          <p:cNvPicPr>
            <a:picLocks noGrp="1" noChangeAspect="1"/>
          </p:cNvPicPr>
          <p:nvPr>
            <p:ph sz="half" idx="2"/>
          </p:nvPr>
        </p:nvPicPr>
        <p:blipFill rotWithShape="1">
          <a:blip r:embed="rId8" cstate="print">
            <a:extLst>
              <a:ext uri="{28A0092B-C50C-407E-A947-70E740481C1C}">
                <a14:useLocalDpi xmlns:a14="http://schemas.microsoft.com/office/drawing/2010/main" val="0"/>
              </a:ext>
            </a:extLst>
          </a:blip>
          <a:srcRect/>
          <a:stretch/>
        </p:blipFill>
        <p:spPr>
          <a:xfrm>
            <a:off x="453403" y="1397488"/>
            <a:ext cx="3584575" cy="1041009"/>
          </a:xfr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5201" y="3357388"/>
            <a:ext cx="1796620" cy="179662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5690" y="2744745"/>
            <a:ext cx="1978335" cy="1510953"/>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4970" y="5202507"/>
            <a:ext cx="2238375" cy="1143000"/>
          </a:xfrm>
          <a:prstGeom prst="rect">
            <a:avLst/>
          </a:prstGeom>
        </p:spPr>
      </p:pic>
    </p:spTree>
    <p:extLst>
      <p:ext uri="{BB962C8B-B14F-4D97-AF65-F5344CB8AC3E}">
        <p14:creationId xmlns:p14="http://schemas.microsoft.com/office/powerpoint/2010/main" val="278833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10781974" cy="610178"/>
          </a:xfrm>
        </p:spPr>
        <p:txBody>
          <a:bodyPr/>
          <a:lstStyle/>
          <a:p>
            <a:r>
              <a:rPr lang="en-US" dirty="0"/>
              <a:t>Wetlands Delineation, Functions, and Values Assessment</a:t>
            </a:r>
          </a:p>
        </p:txBody>
      </p:sp>
      <p:sp>
        <p:nvSpPr>
          <p:cNvPr id="7" name="Slide Number Placeholder 6"/>
          <p:cNvSpPr>
            <a:spLocks noGrp="1"/>
          </p:cNvSpPr>
          <p:nvPr>
            <p:ph type="sldNum" sz="quarter" idx="12"/>
          </p:nvPr>
        </p:nvSpPr>
        <p:spPr/>
        <p:txBody>
          <a:bodyPr/>
          <a:lstStyle/>
          <a:p>
            <a:fld id="{9CD8D479-8942-46E8-A226-A4E01F7A105C}" type="slidenum">
              <a:rPr lang="en-US" smtClean="0"/>
              <a:t>8</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2/19/2020</a:t>
            </a:fld>
            <a:endParaRPr lang="en-US" dirty="0"/>
          </a:p>
        </p:txBody>
      </p:sp>
      <p:sp>
        <p:nvSpPr>
          <p:cNvPr id="9" name="Footer Placeholder 8"/>
          <p:cNvSpPr>
            <a:spLocks noGrp="1"/>
          </p:cNvSpPr>
          <p:nvPr>
            <p:ph type="ftr" sz="quarter" idx="11"/>
          </p:nvPr>
        </p:nvSpPr>
        <p:spPr/>
        <p:txBody>
          <a:bodyPr/>
          <a:lstStyle/>
          <a:p>
            <a:r>
              <a:rPr lang="en-US" dirty="0" smtClean="0"/>
              <a:t>Section 404 Permits</a:t>
            </a:r>
            <a:endParaRPr lang="en-US" dirty="0"/>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886265"/>
            <a:ext cx="6517478" cy="5036233"/>
          </a:xfrm>
        </p:spPr>
      </p:pic>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00895" y="1152333"/>
            <a:ext cx="5991105" cy="4629489"/>
          </a:xfrm>
        </p:spPr>
      </p:pic>
    </p:spTree>
    <p:extLst>
      <p:ext uri="{BB962C8B-B14F-4D97-AF65-F5344CB8AC3E}">
        <p14:creationId xmlns:p14="http://schemas.microsoft.com/office/powerpoint/2010/main" val="257292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CD8D479-8942-46E8-A226-A4E01F7A105C}" type="slidenum">
              <a:rPr lang="en-US" smtClean="0"/>
              <a:t>9</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2/19/2020</a:t>
            </a:fld>
            <a:endParaRPr lang="en-US" dirty="0"/>
          </a:p>
        </p:txBody>
      </p:sp>
      <p:sp>
        <p:nvSpPr>
          <p:cNvPr id="2" name="Title 1"/>
          <p:cNvSpPr>
            <a:spLocks noGrp="1"/>
          </p:cNvSpPr>
          <p:nvPr>
            <p:ph type="title"/>
          </p:nvPr>
        </p:nvSpPr>
        <p:spPr>
          <a:xfrm>
            <a:off x="1410026" y="276087"/>
            <a:ext cx="10781974" cy="610178"/>
          </a:xfrm>
        </p:spPr>
        <p:txBody>
          <a:bodyPr/>
          <a:lstStyle/>
          <a:p>
            <a:r>
              <a:rPr lang="en-US" dirty="0"/>
              <a:t>Wetlands Delineation, Functions, and Values Assessment</a:t>
            </a:r>
          </a:p>
        </p:txBody>
      </p:sp>
      <p:sp>
        <p:nvSpPr>
          <p:cNvPr id="9" name="Footer Placeholder 8"/>
          <p:cNvSpPr>
            <a:spLocks noGrp="1"/>
          </p:cNvSpPr>
          <p:nvPr>
            <p:ph type="ftr" sz="quarter" idx="11"/>
          </p:nvPr>
        </p:nvSpPr>
        <p:spPr/>
        <p:txBody>
          <a:bodyPr/>
          <a:lstStyle/>
          <a:p>
            <a:r>
              <a:rPr lang="en-US" dirty="0" smtClean="0"/>
              <a:t>Section 404 Permits</a:t>
            </a:r>
            <a:endParaRPr lang="en-US" dirty="0"/>
          </a:p>
        </p:txBody>
      </p:sp>
      <p:pic>
        <p:nvPicPr>
          <p:cNvPr id="10" name="Content Placeholder 9"/>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239150" y="886265"/>
            <a:ext cx="4773899" cy="5485642"/>
          </a:xfrm>
        </p:spPr>
      </p:pic>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46909" b="90000" l="10000" r="94471"/>
                    </a14:imgEffect>
                  </a14:imgLayer>
                </a14:imgProps>
              </a:ext>
              <a:ext uri="{28A0092B-C50C-407E-A947-70E740481C1C}">
                <a14:useLocalDpi xmlns:a14="http://schemas.microsoft.com/office/drawing/2010/main" val="0"/>
              </a:ext>
            </a:extLst>
          </a:blip>
          <a:stretch>
            <a:fillRect/>
          </a:stretch>
        </p:blipFill>
        <p:spPr>
          <a:xfrm>
            <a:off x="7287253" y="468812"/>
            <a:ext cx="5299364" cy="6858000"/>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792530" y="3488408"/>
            <a:ext cx="5299364" cy="6510583"/>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750540" y="770521"/>
            <a:ext cx="3981157" cy="2827606"/>
          </a:xfrm>
          <a:prstGeom prst="rect">
            <a:avLst/>
          </a:prstGeom>
        </p:spPr>
      </p:pic>
    </p:spTree>
    <p:extLst>
      <p:ext uri="{BB962C8B-B14F-4D97-AF65-F5344CB8AC3E}">
        <p14:creationId xmlns:p14="http://schemas.microsoft.com/office/powerpoint/2010/main" val="380339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Nature ecology education photo presentation</Template>
  <TotalTime>0</TotalTime>
  <Words>1084</Words>
  <Application>Microsoft Office PowerPoint</Application>
  <PresentationFormat>Widescreen</PresentationFormat>
  <Paragraphs>213</Paragraphs>
  <Slides>24</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Corbel</vt:lpstr>
      <vt:lpstr>Ecology 16x9</vt:lpstr>
      <vt:lpstr>Section 404 Permits</vt:lpstr>
      <vt:lpstr>Outline</vt:lpstr>
      <vt:lpstr>Background</vt:lpstr>
      <vt:lpstr>Background (cont’d)</vt:lpstr>
      <vt:lpstr>Jurisdiction</vt:lpstr>
      <vt:lpstr>Types of Permits</vt:lpstr>
      <vt:lpstr>Application Process</vt:lpstr>
      <vt:lpstr>Wetlands Delineation, Functions, and Values Assessment</vt:lpstr>
      <vt:lpstr>Wetlands Delineation, Functions, and Values Assessment</vt:lpstr>
      <vt:lpstr>Wetlands Delineation, Functions, and Values Assessment</vt:lpstr>
      <vt:lpstr>Wetlands Delineation, Functions, and Values Assessment</vt:lpstr>
      <vt:lpstr>Jurisdictional Determination</vt:lpstr>
      <vt:lpstr>Scoping</vt:lpstr>
      <vt:lpstr>Environmental Document</vt:lpstr>
      <vt:lpstr>Quantify Impacts</vt:lpstr>
      <vt:lpstr>Quantify Impacts</vt:lpstr>
      <vt:lpstr>Quantify Impacts</vt:lpstr>
      <vt:lpstr>Mitigation</vt:lpstr>
      <vt:lpstr>Compensatory Mitigation</vt:lpstr>
      <vt:lpstr>Compensatory Mitigation</vt:lpstr>
      <vt:lpstr>Finally – Permit!</vt:lpstr>
      <vt:lpstr>Preconstruction Notification/Close-Out</vt:lpstr>
      <vt:lpstr>References</vt:lpstr>
      <vt:lpstr>Questions/Comments?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2020-02-19T21:55:06Z</dcterms:created>
  <dcterms:modified xsi:type="dcterms:W3CDTF">2020-02-19T21:58:32Z</dcterms:modified>
</cp:coreProperties>
</file>